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7" autoAdjust="0"/>
    <p:restoredTop sz="93186" autoAdjust="0"/>
  </p:normalViewPr>
  <p:slideViewPr>
    <p:cSldViewPr>
      <p:cViewPr varScale="1">
        <p:scale>
          <a:sx n="90" d="100"/>
          <a:sy n="90" d="100"/>
        </p:scale>
        <p:origin x="864"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D07592-00F8-45F1-8923-FEA1B3B1F480}" type="datetimeFigureOut">
              <a:rPr lang="en-US" smtClean="0"/>
              <a:pPr/>
              <a:t>12/14/20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F07A35-6987-400F-A1C3-5F3C0E2E70C9}" type="slidenum">
              <a:rPr lang="en-US" smtClean="0"/>
              <a:pPr/>
              <a:t>‹#›</a:t>
            </a:fld>
            <a:endParaRPr lang="en-US"/>
          </a:p>
        </p:txBody>
      </p:sp>
    </p:spTree>
    <p:extLst>
      <p:ext uri="{BB962C8B-B14F-4D97-AF65-F5344CB8AC3E}">
        <p14:creationId xmlns:p14="http://schemas.microsoft.com/office/powerpoint/2010/main" val="138649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786382-78A6-4B3A-9F7B-3BA9017B96A8}" type="slidenum">
              <a:rPr lang="en-US"/>
              <a:pPr/>
              <a:t>2</a:t>
            </a:fld>
            <a:endParaRPr lang="en-US"/>
          </a:p>
        </p:txBody>
      </p:sp>
      <p:sp>
        <p:nvSpPr>
          <p:cNvPr id="888834" name="Rectangle 2"/>
          <p:cNvSpPr>
            <a:spLocks noGrp="1" noRot="1" noChangeAspect="1" noChangeArrowheads="1" noTextEdit="1"/>
          </p:cNvSpPr>
          <p:nvPr>
            <p:ph type="sldImg"/>
          </p:nvPr>
        </p:nvSpPr>
        <p:spPr>
          <a:ln/>
        </p:spPr>
      </p:sp>
      <p:sp>
        <p:nvSpPr>
          <p:cNvPr id="888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800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B2E18-B63D-4555-87AF-76070BC92DCE}" type="slidenum">
              <a:rPr lang="en-US"/>
              <a:pPr/>
              <a:t>11</a:t>
            </a:fld>
            <a:endParaRPr lang="en-US"/>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1797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ADC963-AE9E-4831-B7EC-2F5D7C5BD1F8}" type="slidenum">
              <a:rPr lang="en-US"/>
              <a:pPr/>
              <a:t>12</a:t>
            </a:fld>
            <a:endParaRPr lang="en-US"/>
          </a:p>
        </p:txBody>
      </p:sp>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407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DA7FBE-98D3-4CFC-8D9E-0725FA59ACED}" type="slidenum">
              <a:rPr lang="en-US"/>
              <a:pPr/>
              <a:t>13</a:t>
            </a:fld>
            <a:endParaRPr 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3308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65AE8F-977E-4270-832C-3A59A18A2B82}" type="slidenum">
              <a:rPr lang="en-US"/>
              <a:pPr/>
              <a:t>14</a:t>
            </a:fld>
            <a:endParaRPr lang="en-US"/>
          </a:p>
        </p:txBody>
      </p:sp>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94865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C5063E-B73E-426A-8850-7EE004758879}" type="slidenum">
              <a:rPr lang="en-US"/>
              <a:pPr/>
              <a:t>15</a:t>
            </a:fld>
            <a:endParaRPr 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579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4CB0C6-C1A5-486B-A512-24F19F59F044}" type="slidenum">
              <a:rPr lang="en-US"/>
              <a:pPr/>
              <a:t>16</a:t>
            </a:fld>
            <a:endParaRPr lang="en-US"/>
          </a:p>
        </p:txBody>
      </p:sp>
      <p:sp>
        <p:nvSpPr>
          <p:cNvPr id="903170" name="Rectangle 2"/>
          <p:cNvSpPr>
            <a:spLocks noGrp="1" noRot="1" noChangeAspect="1" noChangeArrowheads="1" noTextEdit="1"/>
          </p:cNvSpPr>
          <p:nvPr>
            <p:ph type="sldImg"/>
          </p:nvPr>
        </p:nvSpPr>
        <p:spPr>
          <a:ln/>
        </p:spPr>
      </p:sp>
      <p:sp>
        <p:nvSpPr>
          <p:cNvPr id="903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004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2D536F-D2AF-418B-A061-1D28C1AB1BFA}" type="slidenum">
              <a:rPr lang="en-US"/>
              <a:pPr/>
              <a:t>17</a:t>
            </a:fld>
            <a:endParaRPr 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988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2A7024-42C7-417C-B27C-C741B75C3963}" type="slidenum">
              <a:rPr lang="en-US"/>
              <a:pPr/>
              <a:t>18</a:t>
            </a:fld>
            <a:endParaRPr lang="en-US"/>
          </a:p>
        </p:txBody>
      </p:sp>
      <p:sp>
        <p:nvSpPr>
          <p:cNvPr id="905218" name="Rectangle 2"/>
          <p:cNvSpPr>
            <a:spLocks noGrp="1" noRot="1" noChangeAspect="1" noChangeArrowheads="1" noTextEdit="1"/>
          </p:cNvSpPr>
          <p:nvPr>
            <p:ph type="sldImg"/>
          </p:nvPr>
        </p:nvSpPr>
        <p:spPr>
          <a:ln/>
        </p:spPr>
      </p:sp>
      <p:sp>
        <p:nvSpPr>
          <p:cNvPr id="90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0175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0F68E8-B55D-406F-B98C-C6B6FCEE3D17}" type="slidenum">
              <a:rPr lang="en-US"/>
              <a:pPr/>
              <a:t>19</a:t>
            </a:fld>
            <a:endParaRPr lang="en-US"/>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1096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B555A4-E9CE-44F7-AB5C-6C7DE3344E73}" type="slidenum">
              <a:rPr lang="en-US"/>
              <a:pPr/>
              <a:t>20</a:t>
            </a:fld>
            <a:endParaRPr lang="en-US"/>
          </a:p>
        </p:txBody>
      </p:sp>
      <p:sp>
        <p:nvSpPr>
          <p:cNvPr id="907266" name="Rectangle 2"/>
          <p:cNvSpPr>
            <a:spLocks noGrp="1" noRot="1" noChangeAspect="1" noChangeArrowheads="1" noTextEdit="1"/>
          </p:cNvSpPr>
          <p:nvPr>
            <p:ph type="sldImg"/>
          </p:nvPr>
        </p:nvSpPr>
        <p:spPr>
          <a:ln/>
        </p:spPr>
      </p:sp>
      <p:sp>
        <p:nvSpPr>
          <p:cNvPr id="907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64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3C61D8-2D34-41E1-B444-451B72085827}" type="slidenum">
              <a:rPr lang="en-US"/>
              <a:pPr/>
              <a:t>3</a:t>
            </a:fld>
            <a:endParaRPr lang="en-US"/>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1132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A720B-E43F-406F-B8AA-CF1B4C42FDE7}" type="slidenum">
              <a:rPr lang="en-US"/>
              <a:pPr/>
              <a:t>21</a:t>
            </a:fld>
            <a:endParaRPr lang="en-US"/>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775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2BA1FB-C43C-43AA-AF6C-B85E32B4E223}" type="slidenum">
              <a:rPr lang="en-US"/>
              <a:pPr/>
              <a:t>22</a:t>
            </a:fld>
            <a:endParaRPr lang="en-US"/>
          </a:p>
        </p:txBody>
      </p:sp>
      <p:sp>
        <p:nvSpPr>
          <p:cNvPr id="909314" name="Rectangle 2"/>
          <p:cNvSpPr>
            <a:spLocks noGrp="1" noRot="1" noChangeAspect="1" noChangeArrowheads="1" noTextEdit="1"/>
          </p:cNvSpPr>
          <p:nvPr>
            <p:ph type="sldImg"/>
          </p:nvPr>
        </p:nvSpPr>
        <p:spPr>
          <a:ln/>
        </p:spPr>
      </p:sp>
      <p:sp>
        <p:nvSpPr>
          <p:cNvPr id="909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4697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D6E4AB-45C1-4F2B-ADBD-B67F0DAB6B82}" type="slidenum">
              <a:rPr lang="en-US"/>
              <a:pPr/>
              <a:t>23</a:t>
            </a:fld>
            <a:endParaRPr lang="en-US"/>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024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72B84-CA00-4E20-A29A-95F8FF292928}" type="slidenum">
              <a:rPr lang="en-US"/>
              <a:pPr/>
              <a:t>24</a:t>
            </a:fld>
            <a:endParaRPr lang="en-US"/>
          </a:p>
        </p:txBody>
      </p:sp>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797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6616B-32D0-4CDA-A1DD-DD7065DC0D3D}" type="slidenum">
              <a:rPr lang="en-US"/>
              <a:pPr/>
              <a:t>25</a:t>
            </a:fld>
            <a:endParaRPr lang="en-US"/>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7320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7016C-E963-40C9-8769-1D1A4FA9AE0F}" type="slidenum">
              <a:rPr lang="en-US"/>
              <a:pPr/>
              <a:t>26</a:t>
            </a:fld>
            <a:endParaRPr lang="en-US"/>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0592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F3FDF-72A3-4C88-8BFF-1D3730BCFA74}" type="slidenum">
              <a:rPr lang="en-US"/>
              <a:pPr/>
              <a:t>27</a:t>
            </a:fld>
            <a:endParaRPr 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796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E2468-5568-4A18-8585-0FC9BD804ABA}" type="slidenum">
              <a:rPr lang="en-US"/>
              <a:pPr/>
              <a:t>28</a:t>
            </a:fld>
            <a:endParaRPr 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023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A76E94-4831-4CD2-B7FC-4FAFAC6A2A97}" type="slidenum">
              <a:rPr lang="en-US"/>
              <a:pPr/>
              <a:t>29</a:t>
            </a:fld>
            <a:endParaRPr lang="en-US"/>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27719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4BC240-8806-4082-929C-D46CE157AA9F}" type="slidenum">
              <a:rPr lang="en-US"/>
              <a:pPr/>
              <a:t>30</a:t>
            </a:fld>
            <a:endParaRPr 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5459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CD36B-72B7-4A73-BF5C-B09945283DCC}" type="slidenum">
              <a:rPr lang="en-US"/>
              <a:pPr/>
              <a:t>4</a:t>
            </a:fld>
            <a:endParaRPr lang="en-US"/>
          </a:p>
        </p:txBody>
      </p:sp>
      <p:sp>
        <p:nvSpPr>
          <p:cNvPr id="890882" name="Rectangle 2"/>
          <p:cNvSpPr>
            <a:spLocks noGrp="1" noRot="1" noChangeAspect="1" noChangeArrowheads="1" noTextEdit="1"/>
          </p:cNvSpPr>
          <p:nvPr>
            <p:ph type="sldImg"/>
          </p:nvPr>
        </p:nvSpPr>
        <p:spPr>
          <a:ln/>
        </p:spPr>
      </p:sp>
      <p:sp>
        <p:nvSpPr>
          <p:cNvPr id="890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081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A7CC5D-6B07-4E1B-B170-9FA27820FEE8}" type="slidenum">
              <a:rPr lang="en-US"/>
              <a:pPr/>
              <a:t>31</a:t>
            </a:fld>
            <a:endParaRPr lang="en-US"/>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1937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09AC7A-050D-425D-A38B-C66C6010137D}" type="slidenum">
              <a:rPr lang="en-US"/>
              <a:pPr/>
              <a:t>32</a:t>
            </a:fld>
            <a:endParaRPr 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5800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3821D-48D1-473E-AC54-BE4728CD7EFF}" type="slidenum">
              <a:rPr lang="en-US"/>
              <a:pPr/>
              <a:t>33</a:t>
            </a:fld>
            <a:endParaRPr 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5021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ED4579-DA03-4163-82E7-C4B219521574}" type="slidenum">
              <a:rPr lang="en-US"/>
              <a:pPr/>
              <a:t>34</a:t>
            </a:fld>
            <a:endParaRPr 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4519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5AD492-C99E-4B3D-988F-3F67EA98CA22}" type="slidenum">
              <a:rPr lang="en-US"/>
              <a:pPr/>
              <a:t>35</a:t>
            </a:fld>
            <a:endParaRPr 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18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06194-ECA8-4864-9BA4-C7CFE7A9C314}" type="slidenum">
              <a:rPr lang="en-US"/>
              <a:pPr/>
              <a:t>36</a:t>
            </a:fld>
            <a:endParaRPr lang="en-US"/>
          </a:p>
        </p:txBody>
      </p:sp>
      <p:sp>
        <p:nvSpPr>
          <p:cNvPr id="923650" name="Rectangle 2"/>
          <p:cNvSpPr>
            <a:spLocks noGrp="1" noRot="1" noChangeAspect="1" noChangeArrowheads="1" noTextEdit="1"/>
          </p:cNvSpPr>
          <p:nvPr>
            <p:ph type="sldImg"/>
          </p:nvPr>
        </p:nvSpPr>
        <p:spPr>
          <a:ln/>
        </p:spPr>
      </p:sp>
      <p:sp>
        <p:nvSpPr>
          <p:cNvPr id="923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4409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0A2B0-99E9-4767-827C-92A7E298EE0F}" type="slidenum">
              <a:rPr lang="en-US"/>
              <a:pPr/>
              <a:t>37</a:t>
            </a:fld>
            <a:endParaRPr 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028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A5D94-5D48-490C-A0B4-134D8FDBF757}" type="slidenum">
              <a:rPr lang="en-US"/>
              <a:pPr/>
              <a:t>38</a:t>
            </a:fld>
            <a:endParaRPr lang="en-US"/>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282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4B0DB2-6736-447F-81AA-8F6494D69BA9}" type="slidenum">
              <a:rPr lang="en-US"/>
              <a:pPr/>
              <a:t>39</a:t>
            </a:fld>
            <a:endParaRPr 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2507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68593C-C2E2-4273-888D-FBAB9B2E7FEA}" type="slidenum">
              <a:rPr lang="en-US"/>
              <a:pPr/>
              <a:t>40</a:t>
            </a:fld>
            <a:endParaRPr lang="en-US"/>
          </a:p>
        </p:txBody>
      </p:sp>
      <p:sp>
        <p:nvSpPr>
          <p:cNvPr id="927746" name="Rectangle 2"/>
          <p:cNvSpPr>
            <a:spLocks noGrp="1" noRot="1" noChangeAspect="1" noChangeArrowheads="1" noTextEdit="1"/>
          </p:cNvSpPr>
          <p:nvPr>
            <p:ph type="sldImg"/>
          </p:nvPr>
        </p:nvSpPr>
        <p:spPr>
          <a:ln/>
        </p:spPr>
      </p:sp>
      <p:sp>
        <p:nvSpPr>
          <p:cNvPr id="927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67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0839BA-B84F-41D5-AFBE-39B5221AA8CC}" type="slidenum">
              <a:rPr lang="en-US"/>
              <a:pPr/>
              <a:t>5</a:t>
            </a:fld>
            <a:endParaRPr 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10998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944BF-F241-41FA-A04E-43AE038164B7}" type="slidenum">
              <a:rPr lang="en-US"/>
              <a:pPr/>
              <a:t>41</a:t>
            </a:fld>
            <a:endParaRPr 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3246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897C09-6F3C-4002-97AA-EF3390DCC74A}" type="slidenum">
              <a:rPr lang="en-US"/>
              <a:pPr/>
              <a:t>42</a:t>
            </a:fld>
            <a:endParaRPr lang="en-US"/>
          </a:p>
        </p:txBody>
      </p:sp>
      <p:sp>
        <p:nvSpPr>
          <p:cNvPr id="929794" name="Rectangle 2"/>
          <p:cNvSpPr>
            <a:spLocks noGrp="1" noRot="1" noChangeAspect="1" noChangeArrowheads="1" noTextEdit="1"/>
          </p:cNvSpPr>
          <p:nvPr>
            <p:ph type="sldImg"/>
          </p:nvPr>
        </p:nvSpPr>
        <p:spPr>
          <a:ln/>
        </p:spPr>
      </p:sp>
      <p:sp>
        <p:nvSpPr>
          <p:cNvPr id="929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7637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3D8573-3A5B-478F-A22B-69BAAC3FA5DC}" type="slidenum">
              <a:rPr lang="en-US"/>
              <a:pPr/>
              <a:t>43</a:t>
            </a:fld>
            <a:endParaRPr 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7282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FD500C-9062-4912-9EA9-CE7F811C5C01}" type="slidenum">
              <a:rPr lang="en-US"/>
              <a:pPr/>
              <a:t>44</a:t>
            </a:fld>
            <a:endParaRPr 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486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2C41D9-C759-46D5-B851-BE03AF2FE916}" type="slidenum">
              <a:rPr lang="en-US"/>
              <a:pPr/>
              <a:t>45</a:t>
            </a:fld>
            <a:endParaRPr lang="en-US"/>
          </a:p>
        </p:txBody>
      </p:sp>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0581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F58B01-CB0E-4714-A86D-1FBFA82D05FB}" type="slidenum">
              <a:rPr lang="en-US"/>
              <a:pPr/>
              <a:t>46</a:t>
            </a:fld>
            <a:endParaRPr 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45979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B9B197-DF46-41A0-A987-75966E2CEB71}" type="slidenum">
              <a:rPr lang="en-US"/>
              <a:pPr/>
              <a:t>47</a:t>
            </a:fld>
            <a:endParaRPr lang="en-US"/>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7831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6724F-673B-4B6A-B9D1-7AB4CD98C069}" type="slidenum">
              <a:rPr lang="en-US"/>
              <a:pPr/>
              <a:t>48</a:t>
            </a:fld>
            <a:endParaRPr lang="en-US"/>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6321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A108CF-C2D2-4C31-9647-4AF3A3758CA2}" type="slidenum">
              <a:rPr lang="en-US"/>
              <a:pPr/>
              <a:t>49</a:t>
            </a:fld>
            <a:endParaRPr lang="en-US"/>
          </a:p>
        </p:txBody>
      </p:sp>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506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31D592-538A-404F-B60F-1E207778C939}" type="slidenum">
              <a:rPr lang="en-US"/>
              <a:pPr/>
              <a:t>50</a:t>
            </a:fld>
            <a:endParaRPr lang="en-US"/>
          </a:p>
        </p:txBody>
      </p:sp>
      <p:sp>
        <p:nvSpPr>
          <p:cNvPr id="937986" name="Rectangle 2"/>
          <p:cNvSpPr>
            <a:spLocks noGrp="1" noRot="1" noChangeAspect="1" noChangeArrowheads="1" noTextEdit="1"/>
          </p:cNvSpPr>
          <p:nvPr>
            <p:ph type="sldImg"/>
          </p:nvPr>
        </p:nvSpPr>
        <p:spPr>
          <a:ln/>
        </p:spPr>
      </p:sp>
      <p:sp>
        <p:nvSpPr>
          <p:cNvPr id="937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92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BD127-5D85-45F3-97FA-54EE00326EBB}" type="slidenum">
              <a:rPr lang="en-US"/>
              <a:pPr/>
              <a:t>6</a:t>
            </a:fld>
            <a:endParaRPr lang="en-US"/>
          </a:p>
        </p:txBody>
      </p:sp>
      <p:sp>
        <p:nvSpPr>
          <p:cNvPr id="892930" name="Rectangle 2"/>
          <p:cNvSpPr>
            <a:spLocks noGrp="1" noRot="1" noChangeAspect="1" noChangeArrowheads="1" noTextEdit="1"/>
          </p:cNvSpPr>
          <p:nvPr>
            <p:ph type="sldImg"/>
          </p:nvPr>
        </p:nvSpPr>
        <p:spPr>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8265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9B19B5-DEBA-4533-A6AF-DF92C45FD930}" type="slidenum">
              <a:rPr lang="en-US"/>
              <a:pPr/>
              <a:t>51</a:t>
            </a:fld>
            <a:endParaRPr 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9756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413F01-449C-4478-AA90-952982F3540A}" type="slidenum">
              <a:rPr lang="en-US"/>
              <a:pPr/>
              <a:t>52</a:t>
            </a:fld>
            <a:endParaRPr lang="en-US"/>
          </a:p>
        </p:txBody>
      </p:sp>
      <p:sp>
        <p:nvSpPr>
          <p:cNvPr id="940034" name="Rectangle 2"/>
          <p:cNvSpPr>
            <a:spLocks noGrp="1" noRot="1" noChangeAspect="1" noChangeArrowheads="1" noTextEdit="1"/>
          </p:cNvSpPr>
          <p:nvPr>
            <p:ph type="sldImg"/>
          </p:nvPr>
        </p:nvSpPr>
        <p:spPr>
          <a:ln/>
        </p:spPr>
      </p:sp>
      <p:sp>
        <p:nvSpPr>
          <p:cNvPr id="9400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98898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D2E96-892C-432F-9137-4806C1ADE41D}" type="slidenum">
              <a:rPr lang="en-US"/>
              <a:pPr/>
              <a:t>53</a:t>
            </a:fld>
            <a:endParaRPr lang="en-US"/>
          </a:p>
        </p:txBody>
      </p:sp>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1044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0FA93-6A4C-4D43-A964-386744BB6605}" type="slidenum">
              <a:rPr lang="en-US"/>
              <a:pPr/>
              <a:t>54</a:t>
            </a:fld>
            <a:endParaRPr lang="en-US"/>
          </a:p>
        </p:txBody>
      </p:sp>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63955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E01871-8F51-474F-BCF9-BD4A8A7FDD9D}" type="slidenum">
              <a:rPr lang="en-US"/>
              <a:pPr/>
              <a:t>55</a:t>
            </a:fld>
            <a:endParaRPr lang="en-US"/>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583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76BFA7-1181-434F-B3D2-1048AA420826}" type="slidenum">
              <a:rPr lang="en-US"/>
              <a:pPr/>
              <a:t>56</a:t>
            </a:fld>
            <a:endParaRPr lang="en-US"/>
          </a:p>
        </p:txBody>
      </p:sp>
      <p:sp>
        <p:nvSpPr>
          <p:cNvPr id="944130" name="Rectangle 2"/>
          <p:cNvSpPr>
            <a:spLocks noGrp="1" noRot="1" noChangeAspect="1" noChangeArrowheads="1" noTextEdit="1"/>
          </p:cNvSpPr>
          <p:nvPr>
            <p:ph type="sldImg"/>
          </p:nvPr>
        </p:nvSpPr>
        <p:spPr>
          <a:ln/>
        </p:spPr>
      </p:sp>
      <p:sp>
        <p:nvSpPr>
          <p:cNvPr id="944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5284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59CAC6-6B80-4385-AD57-204447997E81}" type="slidenum">
              <a:rPr lang="en-US"/>
              <a:pPr/>
              <a:t>57</a:t>
            </a:fld>
            <a:endParaRPr 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7969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60EC8-C293-4EF5-BD14-1CB19E5DF564}" type="slidenum">
              <a:rPr lang="en-US"/>
              <a:pPr/>
              <a:t>58</a:t>
            </a:fld>
            <a:endParaRPr lang="en-US"/>
          </a:p>
        </p:txBody>
      </p:sp>
      <p:sp>
        <p:nvSpPr>
          <p:cNvPr id="946178" name="Rectangle 2"/>
          <p:cNvSpPr>
            <a:spLocks noGrp="1" noRot="1" noChangeAspect="1" noChangeArrowheads="1" noTextEdit="1"/>
          </p:cNvSpPr>
          <p:nvPr>
            <p:ph type="sldImg"/>
          </p:nvPr>
        </p:nvSpPr>
        <p:spPr>
          <a:ln/>
        </p:spPr>
      </p:sp>
      <p:sp>
        <p:nvSpPr>
          <p:cNvPr id="946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2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793359-E5D2-4CA3-9C1E-7356D2632F2A}" type="slidenum">
              <a:rPr lang="en-US"/>
              <a:pPr/>
              <a:t>59</a:t>
            </a:fld>
            <a:endParaRPr lang="en-US"/>
          </a:p>
        </p:txBody>
      </p:sp>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626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424B2-596A-494E-B79C-AF8D01BF93F7}" type="slidenum">
              <a:rPr lang="en-US"/>
              <a:pPr/>
              <a:t>60</a:t>
            </a:fld>
            <a:endParaRPr lang="en-US"/>
          </a:p>
        </p:txBody>
      </p:sp>
      <p:sp>
        <p:nvSpPr>
          <p:cNvPr id="952322" name="Rectangle 2"/>
          <p:cNvSpPr>
            <a:spLocks noGrp="1" noRot="1" noChangeAspect="1" noChangeArrowheads="1" noTextEdit="1"/>
          </p:cNvSpPr>
          <p:nvPr>
            <p:ph type="sldImg"/>
          </p:nvPr>
        </p:nvSpPr>
        <p:spPr>
          <a:ln/>
        </p:spPr>
      </p:sp>
      <p:sp>
        <p:nvSpPr>
          <p:cNvPr id="95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8642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709DE2-91E6-4C64-AE88-DA40D6E037F1}" type="slidenum">
              <a:rPr lang="en-US"/>
              <a:pPr/>
              <a:t>7</a:t>
            </a:fld>
            <a:endParaRPr lang="en-US"/>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18975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D8B54C-8091-4703-99EC-1FCA56A02740}" type="slidenum">
              <a:rPr lang="en-US"/>
              <a:pPr/>
              <a:t>61</a:t>
            </a:fld>
            <a:endParaRPr lang="en-US"/>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2531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04AB06-6CEC-44F6-BF71-4E516804D1AF}" type="slidenum">
              <a:rPr lang="en-US"/>
              <a:pPr/>
              <a:t>62</a:t>
            </a:fld>
            <a:endParaRPr lang="en-US"/>
          </a:p>
        </p:txBody>
      </p:sp>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527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56E57-8581-42F3-873D-712FECA5ED74}" type="slidenum">
              <a:rPr lang="en-US"/>
              <a:pPr/>
              <a:t>63</a:t>
            </a:fld>
            <a:endParaRPr 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9610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FD3BC-46BE-4EED-9B04-9B7975E0DEBF}" type="slidenum">
              <a:rPr lang="en-US"/>
              <a:pPr/>
              <a:t>64</a:t>
            </a:fld>
            <a:endParaRPr 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4542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D853-2986-4ABD-AA35-69FF900072A9}" type="slidenum">
              <a:rPr lang="en-US"/>
              <a:pPr/>
              <a:t>65</a:t>
            </a:fld>
            <a:endParaRPr lang="en-US"/>
          </a:p>
        </p:txBody>
      </p:sp>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82562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F19399-2CDF-43FF-97D5-150184919946}" type="slidenum">
              <a:rPr lang="en-US"/>
              <a:pPr/>
              <a:t>66</a:t>
            </a:fld>
            <a:endParaRPr lang="en-US"/>
          </a:p>
        </p:txBody>
      </p:sp>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76340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26FC64-335D-4680-93BF-7EFBDD725A2A}" type="slidenum">
              <a:rPr lang="en-US"/>
              <a:pPr/>
              <a:t>67</a:t>
            </a:fld>
            <a:endParaRPr lang="en-US"/>
          </a:p>
        </p:txBody>
      </p:sp>
      <p:sp>
        <p:nvSpPr>
          <p:cNvPr id="960514" name="Rectangle 2"/>
          <p:cNvSpPr>
            <a:spLocks noGrp="1" noRot="1" noChangeAspect="1" noChangeArrowheads="1" noTextEdit="1"/>
          </p:cNvSpPr>
          <p:nvPr>
            <p:ph type="sldImg"/>
          </p:nvPr>
        </p:nvSpPr>
        <p:spPr>
          <a:ln/>
        </p:spPr>
      </p:sp>
      <p:sp>
        <p:nvSpPr>
          <p:cNvPr id="960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1545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261F64-1919-422D-95B4-5378BE7364A9}" type="slidenum">
              <a:rPr lang="en-US"/>
              <a:pPr/>
              <a:t>68</a:t>
            </a:fld>
            <a:endParaRPr lang="en-US"/>
          </a:p>
        </p:txBody>
      </p:sp>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6133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0A33AF-4BC9-4A6D-814D-3DBE2A256DB7}" type="slidenum">
              <a:rPr lang="en-US"/>
              <a:pPr/>
              <a:t>69</a:t>
            </a:fld>
            <a:endParaRPr lang="en-US"/>
          </a:p>
        </p:txBody>
      </p:sp>
      <p:sp>
        <p:nvSpPr>
          <p:cNvPr id="962562" name="Rectangle 2"/>
          <p:cNvSpPr>
            <a:spLocks noGrp="1" noRot="1" noChangeAspect="1" noChangeArrowheads="1" noTextEdit="1"/>
          </p:cNvSpPr>
          <p:nvPr>
            <p:ph type="sldImg"/>
          </p:nvPr>
        </p:nvSpPr>
        <p:spPr>
          <a:ln/>
        </p:spPr>
      </p:sp>
      <p:sp>
        <p:nvSpPr>
          <p:cNvPr id="962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0342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3E64A7-986E-47BB-9243-8CB26B3EBFD7}" type="slidenum">
              <a:rPr lang="en-US"/>
              <a:pPr/>
              <a:t>70</a:t>
            </a:fld>
            <a:endParaRPr lang="en-US"/>
          </a:p>
        </p:txBody>
      </p:sp>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175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01C0D7-C2DF-489D-9997-58DB30A3AA36}" type="slidenum">
              <a:rPr lang="en-US"/>
              <a:pPr/>
              <a:t>8</a:t>
            </a:fld>
            <a:endParaRPr lang="en-US"/>
          </a:p>
        </p:txBody>
      </p:sp>
      <p:sp>
        <p:nvSpPr>
          <p:cNvPr id="894978" name="Rectangle 2"/>
          <p:cNvSpPr>
            <a:spLocks noGrp="1" noRot="1" noChangeAspect="1" noChangeArrowheads="1" noTextEdit="1"/>
          </p:cNvSpPr>
          <p:nvPr>
            <p:ph type="sldImg"/>
          </p:nvPr>
        </p:nvSpPr>
        <p:spPr>
          <a:ln/>
        </p:spPr>
      </p:sp>
      <p:sp>
        <p:nvSpPr>
          <p:cNvPr id="894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27845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96485-18E8-4E26-A607-BE3DD3FA0F3A}" type="slidenum">
              <a:rPr lang="en-US"/>
              <a:pPr/>
              <a:t>71</a:t>
            </a:fld>
            <a:endParaRPr 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149335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3CC6DC-AF02-4A9E-92A9-799B9062BACD}" type="slidenum">
              <a:rPr lang="en-US"/>
              <a:pPr/>
              <a:t>72</a:t>
            </a:fld>
            <a:endParaRPr lang="en-US"/>
          </a:p>
        </p:txBody>
      </p:sp>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2394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5354F-BA45-4E29-96DB-B36BDCAD177F}" type="slidenum">
              <a:rPr lang="en-US"/>
              <a:pPr/>
              <a:t>73</a:t>
            </a:fld>
            <a:endParaRPr lang="en-US"/>
          </a:p>
        </p:txBody>
      </p:sp>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196962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EEC0AB-8047-499A-A113-7DB704473DA4}" type="slidenum">
              <a:rPr lang="en-US"/>
              <a:pPr/>
              <a:t>74</a:t>
            </a:fld>
            <a:endParaRPr lang="en-US"/>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5217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478A6-96D2-40E6-8C37-709B337D3AA2}" type="slidenum">
              <a:rPr lang="en-US"/>
              <a:pPr/>
              <a:t>75</a:t>
            </a:fld>
            <a:endParaRPr lang="en-US"/>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43977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C3E7B8-6EB4-4EA4-AAFF-C00C964BDF05}" type="slidenum">
              <a:rPr lang="en-US"/>
              <a:pPr/>
              <a:t>76</a:t>
            </a:fld>
            <a:endParaRPr lang="en-US"/>
          </a:p>
        </p:txBody>
      </p:sp>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7528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99562-0E3F-49A8-A2C4-3A3C4E2E756B}" type="slidenum">
              <a:rPr lang="en-US"/>
              <a:pPr/>
              <a:t>77</a:t>
            </a:fld>
            <a:endParaRPr lang="en-US"/>
          </a:p>
        </p:txBody>
      </p:sp>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16375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C8C363-6AE5-4C61-B401-7C7094A75F08}" type="slidenum">
              <a:rPr lang="en-US"/>
              <a:pPr/>
              <a:t>78</a:t>
            </a:fld>
            <a:endParaRPr lang="en-US"/>
          </a:p>
        </p:txBody>
      </p:sp>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172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031572-A32C-41FD-B3E8-110FD3666C00}" type="slidenum">
              <a:rPr lang="en-US"/>
              <a:pPr/>
              <a:t>79</a:t>
            </a:fld>
            <a:endParaRPr lang="en-US"/>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7744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7FA874-BB6F-42C7-AF63-A4B631262DB5}" type="slidenum">
              <a:rPr lang="en-US"/>
              <a:pPr/>
              <a:t>80</a:t>
            </a:fld>
            <a:endParaRPr lang="en-US"/>
          </a:p>
        </p:txBody>
      </p:sp>
      <p:sp>
        <p:nvSpPr>
          <p:cNvPr id="973826" name="Rectangle 2"/>
          <p:cNvSpPr>
            <a:spLocks noGrp="1" noRot="1" noChangeAspect="1" noChangeArrowheads="1" noTextEdit="1"/>
          </p:cNvSpPr>
          <p:nvPr>
            <p:ph type="sldImg"/>
          </p:nvPr>
        </p:nvSpPr>
        <p:spPr>
          <a:ln/>
        </p:spPr>
      </p:sp>
      <p:sp>
        <p:nvSpPr>
          <p:cNvPr id="97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59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B2DE9-6B3C-4C9F-BC78-8E1377F8DC71}" type="slidenum">
              <a:rPr lang="en-US"/>
              <a:pPr/>
              <a:t>9</a:t>
            </a:fld>
            <a:endParaRPr lang="en-US"/>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94768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3B441F-F8FD-4387-8B29-3701017A4A2F}" type="slidenum">
              <a:rPr lang="en-US"/>
              <a:pPr/>
              <a:t>81</a:t>
            </a:fld>
            <a:endParaRPr lang="en-US"/>
          </a:p>
        </p:txBody>
      </p:sp>
      <p:sp>
        <p:nvSpPr>
          <p:cNvPr id="974850" name="Rectangle 2"/>
          <p:cNvSpPr>
            <a:spLocks noGrp="1" noRot="1" noChangeAspect="1" noChangeArrowheads="1" noTextEdit="1"/>
          </p:cNvSpPr>
          <p:nvPr>
            <p:ph type="sldImg"/>
          </p:nvPr>
        </p:nvSpPr>
        <p:spPr>
          <a:ln/>
        </p:spPr>
      </p:sp>
      <p:sp>
        <p:nvSpPr>
          <p:cNvPr id="974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6445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74FBEC-2070-4C48-A2E8-A1E3DA5B4F82}" type="slidenum">
              <a:rPr lang="en-US"/>
              <a:pPr/>
              <a:t>82</a:t>
            </a:fld>
            <a:endParaRPr lang="en-US"/>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4155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67DA8-22B5-40F8-A925-8950964D965C}" type="slidenum">
              <a:rPr lang="en-US"/>
              <a:pPr/>
              <a:t>10</a:t>
            </a:fld>
            <a:endParaRPr lang="en-US"/>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6362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BE9976-8E8E-47DC-8AB4-54FCD2B53C44}" type="datetime1">
              <a:rPr lang="en-US" smtClean="0"/>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83C609-CA21-4011-90D6-5742C6310F91}" type="datetime1">
              <a:rPr lang="en-US" smtClean="0"/>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18D675-1E1D-498C-B624-8E7F671421D9}" type="datetime1">
              <a:rPr lang="en-US" smtClean="0"/>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D4FD47-E259-457B-8CEA-4BFB1299A9A7}" type="datetime1">
              <a:rPr lang="en-US" smtClean="0"/>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65967A-C9F6-4E33-8B22-5A2D538B5FF3}" type="datetime1">
              <a:rPr lang="en-US" smtClean="0"/>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38D9D1-8C85-4AB2-A14C-233988A3BDE8}" type="datetime1">
              <a:rPr lang="en-US" smtClean="0"/>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4F0C19-8FE8-49B8-85EC-45225F52E597}" type="datetime1">
              <a:rPr lang="en-US" smtClean="0"/>
              <a:t>12/14/20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A6193A-E495-4C53-8809-E9E5C1B783FA}" type="datetime1">
              <a:rPr lang="en-US" smtClean="0"/>
              <a:t>12/14/20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765CB-C909-4F91-AE0E-6363426A8390}" type="datetime1">
              <a:rPr lang="en-US" smtClean="0"/>
              <a:t>12/14/20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654D64-2642-4C00-9F76-0297783C0E57}" type="datetime1">
              <a:rPr lang="en-US" smtClean="0"/>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B23E5-D550-4673-B6B6-75AAF2C4CB8F}" type="datetime1">
              <a:rPr lang="en-US" smtClean="0"/>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1C7-4BAF-4598-90CE-F3FA32811881}" type="datetime1">
              <a:rPr lang="en-US" smtClean="0"/>
              <a:t>12/14/20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arbani.roy@jadavpuruniversity.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2.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3.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7.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8.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wmf"/><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44.wmf"/><Relationship Id="rId4" Type="http://schemas.openxmlformats.org/officeDocument/2006/relationships/image" Target="../media/image45.wmf"/><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46.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4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48.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54.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55.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56.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077200" cy="1470025"/>
          </a:xfrm>
        </p:spPr>
        <p:txBody>
          <a:bodyPr>
            <a:normAutofit fontScale="90000"/>
          </a:bodyPr>
          <a:lstStyle/>
          <a:p>
            <a:r>
              <a:rPr lang="en-US" dirty="0" smtClean="0"/>
              <a:t>CSE/T/324A Computer Networks</a:t>
            </a:r>
            <a:br>
              <a:rPr lang="en-US" dirty="0" smtClean="0"/>
            </a:br>
            <a:r>
              <a:rPr lang="en-US" dirty="0" smtClean="0"/>
              <a:t>Topic 11- Application Layer</a:t>
            </a:r>
            <a:br>
              <a:rPr lang="en-US" dirty="0" smtClean="0"/>
            </a:br>
            <a:r>
              <a:rPr lang="en-US" dirty="0" smtClean="0"/>
              <a:t>DNS, Remote login, e-mail, FTP </a:t>
            </a:r>
            <a:br>
              <a:rPr lang="en-US" dirty="0" smtClean="0"/>
            </a:br>
            <a:r>
              <a:rPr lang="en-US" dirty="0" smtClean="0"/>
              <a:t/>
            </a:r>
            <a:br>
              <a:rPr lang="en-US" dirty="0" smtClean="0"/>
            </a:br>
            <a:endParaRPr lang="en-US" dirty="0"/>
          </a:p>
        </p:txBody>
      </p:sp>
      <p:sp>
        <p:nvSpPr>
          <p:cNvPr id="3" name="Subtitle 2"/>
          <p:cNvSpPr>
            <a:spLocks noGrp="1"/>
          </p:cNvSpPr>
          <p:nvPr>
            <p:ph type="subTitle" idx="1"/>
          </p:nvPr>
        </p:nvSpPr>
        <p:spPr>
          <a:xfrm>
            <a:off x="381000" y="4876800"/>
            <a:ext cx="6400800" cy="1219200"/>
          </a:xfrm>
        </p:spPr>
        <p:txBody>
          <a:bodyPr>
            <a:normAutofit fontScale="85000" lnSpcReduction="20000"/>
          </a:bodyPr>
          <a:lstStyle/>
          <a:p>
            <a:pPr algn="l"/>
            <a:r>
              <a:rPr lang="en-US" dirty="0" smtClean="0">
                <a:solidFill>
                  <a:schemeClr val="tx2"/>
                </a:solidFill>
              </a:rPr>
              <a:t>Sarbani </a:t>
            </a:r>
            <a:r>
              <a:rPr lang="en-US" dirty="0" smtClean="0">
                <a:solidFill>
                  <a:schemeClr val="tx2"/>
                </a:solidFill>
              </a:rPr>
              <a:t>Roy</a:t>
            </a:r>
          </a:p>
          <a:p>
            <a:pPr algn="l"/>
            <a:r>
              <a:rPr lang="en-US" sz="2000" dirty="0" smtClean="0">
                <a:solidFill>
                  <a:schemeClr val="tx2"/>
                </a:solidFill>
                <a:hlinkClick r:id="rId2"/>
              </a:rPr>
              <a:t>sarbani.roy@jadavpuruniversity.in</a:t>
            </a:r>
            <a:endParaRPr lang="en-US" sz="2000" dirty="0" smtClean="0">
              <a:solidFill>
                <a:schemeClr val="tx2"/>
              </a:solidFill>
            </a:endParaRPr>
          </a:p>
          <a:p>
            <a:pPr algn="l"/>
            <a:r>
              <a:rPr lang="en-US" sz="2000" dirty="0" smtClean="0">
                <a:solidFill>
                  <a:schemeClr val="tx2"/>
                </a:solidFill>
              </a:rPr>
              <a:t>Office: CC-5-7</a:t>
            </a:r>
          </a:p>
          <a:p>
            <a:pPr algn="l"/>
            <a:r>
              <a:rPr lang="en-US" sz="2000" dirty="0" smtClean="0">
                <a:solidFill>
                  <a:schemeClr val="tx2"/>
                </a:solidFill>
              </a:rPr>
              <a:t>Cell: 9051639328</a:t>
            </a:r>
            <a:endParaRPr lang="en-US" sz="2000" dirty="0">
              <a:solidFill>
                <a:schemeClr val="tx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245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2452" name="Text Box 4"/>
          <p:cNvSpPr txBox="1">
            <a:spLocks noChangeArrowheads="1"/>
          </p:cNvSpPr>
          <p:nvPr/>
        </p:nvSpPr>
        <p:spPr bwMode="auto">
          <a:xfrm>
            <a:off x="304800" y="762000"/>
            <a:ext cx="2914709"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Hierarchy </a:t>
            </a:r>
            <a:r>
              <a:rPr lang="en-US" sz="2000" i="1" dirty="0">
                <a:latin typeface="Times New Roman" pitchFamily="18" charset="0"/>
              </a:rPr>
              <a:t>of name servers</a:t>
            </a:r>
          </a:p>
        </p:txBody>
      </p:sp>
      <p:sp>
        <p:nvSpPr>
          <p:cNvPr id="87245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2454" name="Picture 6"/>
          <p:cNvPicPr>
            <a:picLocks noChangeAspect="1" noChangeArrowheads="1"/>
          </p:cNvPicPr>
          <p:nvPr/>
        </p:nvPicPr>
        <p:blipFill>
          <a:blip r:embed="rId3" cstate="print"/>
          <a:srcRect/>
          <a:stretch>
            <a:fillRect/>
          </a:stretch>
        </p:blipFill>
        <p:spPr bwMode="auto">
          <a:xfrm>
            <a:off x="990600" y="1600200"/>
            <a:ext cx="7158038" cy="374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347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3476" name="Text Box 4"/>
          <p:cNvSpPr txBox="1">
            <a:spLocks noChangeArrowheads="1"/>
          </p:cNvSpPr>
          <p:nvPr/>
        </p:nvSpPr>
        <p:spPr bwMode="auto">
          <a:xfrm>
            <a:off x="304800" y="762000"/>
            <a:ext cx="217880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Zones </a:t>
            </a:r>
            <a:r>
              <a:rPr lang="en-US" sz="2000" i="1" dirty="0">
                <a:latin typeface="Times New Roman" pitchFamily="18" charset="0"/>
              </a:rPr>
              <a:t>and domains</a:t>
            </a:r>
          </a:p>
        </p:txBody>
      </p:sp>
      <p:sp>
        <p:nvSpPr>
          <p:cNvPr id="8734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3478" name="Picture 6"/>
          <p:cNvPicPr>
            <a:picLocks noChangeAspect="1" noChangeArrowheads="1"/>
          </p:cNvPicPr>
          <p:nvPr/>
        </p:nvPicPr>
        <p:blipFill>
          <a:blip r:embed="rId3" cstate="print"/>
          <a:srcRect/>
          <a:stretch>
            <a:fillRect/>
          </a:stretch>
        </p:blipFill>
        <p:spPr bwMode="auto">
          <a:xfrm>
            <a:off x="1600200" y="2098675"/>
            <a:ext cx="5557838" cy="3198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7" name="Line 9"/>
          <p:cNvSpPr>
            <a:spLocks noChangeShapeType="1"/>
          </p:cNvSpPr>
          <p:nvPr/>
        </p:nvSpPr>
        <p:spPr bwMode="auto">
          <a:xfrm>
            <a:off x="457200" y="1905000"/>
            <a:ext cx="8153400" cy="0"/>
          </a:xfrm>
          <a:prstGeom prst="line">
            <a:avLst/>
          </a:prstGeom>
          <a:noFill/>
          <a:ln w="76200">
            <a:solidFill>
              <a:srgbClr val="009900"/>
            </a:solidFill>
            <a:round/>
            <a:headEnd/>
            <a:tailEnd/>
          </a:ln>
          <a:effectLst/>
        </p:spPr>
        <p:txBody>
          <a:bodyPr/>
          <a:lstStyle/>
          <a:p>
            <a:endParaRPr lang="en-US"/>
          </a:p>
        </p:txBody>
      </p:sp>
      <p:sp>
        <p:nvSpPr>
          <p:cNvPr id="882698" name="Line 10"/>
          <p:cNvSpPr>
            <a:spLocks noChangeShapeType="1"/>
          </p:cNvSpPr>
          <p:nvPr/>
        </p:nvSpPr>
        <p:spPr bwMode="auto">
          <a:xfrm>
            <a:off x="458788" y="6096000"/>
            <a:ext cx="8153400" cy="0"/>
          </a:xfrm>
          <a:prstGeom prst="line">
            <a:avLst/>
          </a:prstGeom>
          <a:noFill/>
          <a:ln w="76200">
            <a:solidFill>
              <a:srgbClr val="009900"/>
            </a:solidFill>
            <a:round/>
            <a:headEnd/>
            <a:tailEnd/>
          </a:ln>
          <a:effectLst/>
        </p:spPr>
        <p:txBody>
          <a:bodyPr/>
          <a:lstStyle/>
          <a:p>
            <a:endParaRPr lang="en-US"/>
          </a:p>
        </p:txBody>
      </p:sp>
      <p:sp>
        <p:nvSpPr>
          <p:cNvPr id="882699" name="Rectangle 11"/>
          <p:cNvSpPr>
            <a:spLocks noChangeArrowheads="1"/>
          </p:cNvSpPr>
          <p:nvPr/>
        </p:nvSpPr>
        <p:spPr bwMode="auto">
          <a:xfrm>
            <a:off x="495300" y="1997075"/>
            <a:ext cx="8077200" cy="3990975"/>
          </a:xfrm>
          <a:prstGeom prst="rect">
            <a:avLst/>
          </a:prstGeom>
          <a:solidFill>
            <a:srgbClr val="99FF33"/>
          </a:solidFill>
          <a:ln w="76200" algn="ctr">
            <a:noFill/>
            <a:miter lim="800000"/>
            <a:headEnd/>
            <a:tailEnd/>
          </a:ln>
          <a:effectLst/>
        </p:spPr>
        <p:txBody>
          <a:bodyPr>
            <a:spAutoFit/>
          </a:bodyPr>
          <a:lstStyle/>
          <a:p>
            <a:pPr algn="ctr"/>
            <a:r>
              <a:rPr lang="en-US"/>
              <a:t>A primary server loads all information from the disk file; the secondary server</a:t>
            </a:r>
          </a:p>
          <a:p>
            <a:pPr algn="ctr"/>
            <a:r>
              <a:rPr lang="en-US"/>
              <a:t>loads all information from </a:t>
            </a:r>
            <a:br>
              <a:rPr lang="en-US"/>
            </a:br>
            <a:r>
              <a:rPr lang="en-US"/>
              <a:t>the primary server. </a:t>
            </a:r>
          </a:p>
          <a:p>
            <a:pPr algn="ctr"/>
            <a:endParaRPr lang="en-US"/>
          </a:p>
          <a:p>
            <a:pPr algn="ctr"/>
            <a:r>
              <a:rPr lang="en-US"/>
              <a:t>When the secondary downloads</a:t>
            </a:r>
          </a:p>
          <a:p>
            <a:pPr algn="ctr"/>
            <a:r>
              <a:rPr lang="en-US"/>
              <a:t>information from the primary, it is called zone transfer.</a:t>
            </a:r>
          </a:p>
        </p:txBody>
      </p:sp>
      <p:grpSp>
        <p:nvGrpSpPr>
          <p:cNvPr id="2" name="Group 12"/>
          <p:cNvGrpSpPr>
            <a:grpSpLocks/>
          </p:cNvGrpSpPr>
          <p:nvPr/>
        </p:nvGrpSpPr>
        <p:grpSpPr bwMode="auto">
          <a:xfrm>
            <a:off x="457200" y="1295400"/>
            <a:ext cx="1143000" cy="566738"/>
            <a:chOff x="1200" y="1248"/>
            <a:chExt cx="720" cy="357"/>
          </a:xfrm>
        </p:grpSpPr>
        <p:pic>
          <p:nvPicPr>
            <p:cNvPr id="882701"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2702"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9139" name="Text Box 3"/>
          <p:cNvSpPr txBox="1">
            <a:spLocks noChangeArrowheads="1"/>
          </p:cNvSpPr>
          <p:nvPr/>
        </p:nvSpPr>
        <p:spPr bwMode="auto">
          <a:xfrm>
            <a:off x="228600" y="406400"/>
            <a:ext cx="2636299"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DNS </a:t>
            </a:r>
            <a:r>
              <a:rPr lang="en-US" dirty="0">
                <a:effectLst>
                  <a:outerShdw blurRad="38100" dist="38100" dir="2700000" algn="tl">
                    <a:srgbClr val="C0C0C0"/>
                  </a:outerShdw>
                </a:effectLst>
                <a:latin typeface="Times" pitchFamily="18" charset="0"/>
              </a:rPr>
              <a:t>IN THE INTERNET</a:t>
            </a:r>
          </a:p>
        </p:txBody>
      </p:sp>
      <p:sp>
        <p:nvSpPr>
          <p:cNvPr id="85914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59141" name="Rectangle 5"/>
          <p:cNvSpPr>
            <a:spLocks noChangeArrowheads="1"/>
          </p:cNvSpPr>
          <p:nvPr/>
        </p:nvSpPr>
        <p:spPr bwMode="auto">
          <a:xfrm>
            <a:off x="304800" y="1385888"/>
            <a:ext cx="8229600" cy="1800225"/>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DNS is a protocol that can be used in different platforms. In the Internet, the domain name space (tree) is divided into three different sections: generic domains, country domains, and the inverse domain.</a:t>
            </a:r>
          </a:p>
        </p:txBody>
      </p:sp>
      <p:sp>
        <p:nvSpPr>
          <p:cNvPr id="859142" name="Rectangle 6"/>
          <p:cNvSpPr>
            <a:spLocks noChangeArrowheads="1"/>
          </p:cNvSpPr>
          <p:nvPr/>
        </p:nvSpPr>
        <p:spPr bwMode="auto">
          <a:xfrm>
            <a:off x="152400" y="4679950"/>
            <a:ext cx="6705600" cy="118745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Generic Domains</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Country Domains</a:t>
            </a:r>
            <a:br>
              <a:rPr lang="fr-FR" sz="2400">
                <a:solidFill>
                  <a:srgbClr val="0033CC"/>
                </a:solidFill>
                <a:latin typeface="Times New Roman" pitchFamily="18" charset="0"/>
              </a:rPr>
            </a:br>
            <a:r>
              <a:rPr lang="fr-FR" sz="2400">
                <a:solidFill>
                  <a:srgbClr val="0033CC"/>
                </a:solidFill>
                <a:latin typeface="Times New Roman" pitchFamily="18" charset="0"/>
              </a:rPr>
              <a:t>Inverse Domain</a:t>
            </a:r>
            <a:endParaRPr lang="en-US" sz="2400">
              <a:solidFill>
                <a:srgbClr val="0033CC"/>
              </a:solidFill>
              <a:latin typeface="Times New Roman" pitchFamily="18" charset="0"/>
            </a:endParaRPr>
          </a:p>
        </p:txBody>
      </p:sp>
      <p:sp>
        <p:nvSpPr>
          <p:cNvPr id="859143"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449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4500" name="Text Box 4"/>
          <p:cNvSpPr txBox="1">
            <a:spLocks noChangeArrowheads="1"/>
          </p:cNvSpPr>
          <p:nvPr/>
        </p:nvSpPr>
        <p:spPr bwMode="auto">
          <a:xfrm>
            <a:off x="304800" y="762000"/>
            <a:ext cx="2789546"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DNS </a:t>
            </a:r>
            <a:r>
              <a:rPr lang="en-US" sz="2000" i="1" dirty="0">
                <a:latin typeface="Times New Roman" pitchFamily="18" charset="0"/>
              </a:rPr>
              <a:t>IN THE INTERNET</a:t>
            </a:r>
          </a:p>
        </p:txBody>
      </p:sp>
      <p:sp>
        <p:nvSpPr>
          <p:cNvPr id="87450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4502" name="Picture 6"/>
          <p:cNvPicPr>
            <a:picLocks noChangeAspect="1" noChangeArrowheads="1"/>
          </p:cNvPicPr>
          <p:nvPr/>
        </p:nvPicPr>
        <p:blipFill>
          <a:blip r:embed="rId3" cstate="print"/>
          <a:srcRect/>
          <a:stretch>
            <a:fillRect/>
          </a:stretch>
        </p:blipFill>
        <p:spPr bwMode="auto">
          <a:xfrm>
            <a:off x="809625" y="1847850"/>
            <a:ext cx="7038975" cy="3638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552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5524" name="Text Box 4"/>
          <p:cNvSpPr txBox="1">
            <a:spLocks noChangeArrowheads="1"/>
          </p:cNvSpPr>
          <p:nvPr/>
        </p:nvSpPr>
        <p:spPr bwMode="auto">
          <a:xfrm>
            <a:off x="304800" y="381000"/>
            <a:ext cx="194316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Generic </a:t>
            </a:r>
            <a:r>
              <a:rPr lang="en-US" sz="2000" i="1" dirty="0">
                <a:latin typeface="Times New Roman" pitchFamily="18" charset="0"/>
              </a:rPr>
              <a:t>domains</a:t>
            </a:r>
          </a:p>
        </p:txBody>
      </p:sp>
      <p:sp>
        <p:nvSpPr>
          <p:cNvPr id="875525"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875526" name="Picture 6"/>
          <p:cNvPicPr>
            <a:picLocks noChangeAspect="1" noChangeArrowheads="1"/>
          </p:cNvPicPr>
          <p:nvPr/>
        </p:nvPicPr>
        <p:blipFill>
          <a:blip r:embed="rId3" cstate="print"/>
          <a:srcRect/>
          <a:stretch>
            <a:fillRect/>
          </a:stretch>
        </p:blipFill>
        <p:spPr bwMode="auto">
          <a:xfrm>
            <a:off x="1120775" y="1060450"/>
            <a:ext cx="6956425" cy="5035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ext Box 2"/>
          <p:cNvSpPr txBox="1">
            <a:spLocks noChangeArrowheads="1"/>
          </p:cNvSpPr>
          <p:nvPr/>
        </p:nvSpPr>
        <p:spPr bwMode="auto">
          <a:xfrm>
            <a:off x="1295400" y="152400"/>
            <a:ext cx="2518638"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Generic </a:t>
            </a:r>
            <a:r>
              <a:rPr lang="en-US" sz="2000" i="1" dirty="0">
                <a:latin typeface="Times New Roman" pitchFamily="18" charset="0"/>
              </a:rPr>
              <a:t>domain labels</a:t>
            </a:r>
          </a:p>
        </p:txBody>
      </p:sp>
      <p:pic>
        <p:nvPicPr>
          <p:cNvPr id="884740" name="Picture 4"/>
          <p:cNvPicPr>
            <a:picLocks noChangeAspect="1" noChangeArrowheads="1"/>
          </p:cNvPicPr>
          <p:nvPr/>
        </p:nvPicPr>
        <p:blipFill>
          <a:blip r:embed="rId3" cstate="print"/>
          <a:srcRect/>
          <a:stretch>
            <a:fillRect/>
          </a:stretch>
        </p:blipFill>
        <p:spPr bwMode="auto">
          <a:xfrm>
            <a:off x="1150938" y="533400"/>
            <a:ext cx="6316662" cy="5810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654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6548" name="Text Box 4"/>
          <p:cNvSpPr txBox="1">
            <a:spLocks noChangeArrowheads="1"/>
          </p:cNvSpPr>
          <p:nvPr/>
        </p:nvSpPr>
        <p:spPr bwMode="auto">
          <a:xfrm>
            <a:off x="304800" y="381000"/>
            <a:ext cx="1957587"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Country </a:t>
            </a:r>
            <a:r>
              <a:rPr lang="en-US" sz="2000" i="1" dirty="0">
                <a:latin typeface="Times New Roman" pitchFamily="18" charset="0"/>
              </a:rPr>
              <a:t>domains</a:t>
            </a:r>
          </a:p>
        </p:txBody>
      </p:sp>
      <p:sp>
        <p:nvSpPr>
          <p:cNvPr id="876549"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76550" name="Picture 6"/>
          <p:cNvPicPr>
            <a:picLocks noChangeAspect="1" noChangeArrowheads="1"/>
          </p:cNvPicPr>
          <p:nvPr/>
        </p:nvPicPr>
        <p:blipFill>
          <a:blip r:embed="rId3" cstate="print"/>
          <a:srcRect/>
          <a:stretch>
            <a:fillRect/>
          </a:stretch>
        </p:blipFill>
        <p:spPr bwMode="auto">
          <a:xfrm>
            <a:off x="2330450" y="1066800"/>
            <a:ext cx="4451350" cy="5172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Line 2"/>
          <p:cNvSpPr>
            <a:spLocks noChangeShapeType="1"/>
          </p:cNvSpPr>
          <p:nvPr/>
        </p:nvSpPr>
        <p:spPr bwMode="auto">
          <a:xfrm>
            <a:off x="152400" y="76200"/>
            <a:ext cx="8763000" cy="0"/>
          </a:xfrm>
          <a:prstGeom prst="line">
            <a:avLst/>
          </a:prstGeom>
          <a:noFill/>
          <a:ln w="76200">
            <a:solidFill>
              <a:schemeClr val="hlink"/>
            </a:solidFill>
            <a:round/>
            <a:headEnd/>
            <a:tailEnd/>
          </a:ln>
          <a:effectLst/>
        </p:spPr>
        <p:txBody>
          <a:bodyPr/>
          <a:lstStyle/>
          <a:p>
            <a:endParaRPr lang="en-US"/>
          </a:p>
        </p:txBody>
      </p:sp>
      <p:sp>
        <p:nvSpPr>
          <p:cNvPr id="885763" name="Line 3"/>
          <p:cNvSpPr>
            <a:spLocks noChangeShapeType="1"/>
          </p:cNvSpPr>
          <p:nvPr/>
        </p:nvSpPr>
        <p:spPr bwMode="auto">
          <a:xfrm>
            <a:off x="152400" y="914400"/>
            <a:ext cx="8763000" cy="0"/>
          </a:xfrm>
          <a:prstGeom prst="line">
            <a:avLst/>
          </a:prstGeom>
          <a:noFill/>
          <a:ln w="19050">
            <a:solidFill>
              <a:schemeClr val="hlink"/>
            </a:solidFill>
            <a:round/>
            <a:headEnd/>
            <a:tailEnd/>
          </a:ln>
          <a:effectLst/>
        </p:spPr>
        <p:txBody>
          <a:bodyPr/>
          <a:lstStyle/>
          <a:p>
            <a:endParaRPr lang="en-US"/>
          </a:p>
        </p:txBody>
      </p:sp>
      <p:sp>
        <p:nvSpPr>
          <p:cNvPr id="885764" name="Text Box 4"/>
          <p:cNvSpPr txBox="1">
            <a:spLocks noChangeArrowheads="1"/>
          </p:cNvSpPr>
          <p:nvPr/>
        </p:nvSpPr>
        <p:spPr bwMode="auto">
          <a:xfrm>
            <a:off x="304800" y="304800"/>
            <a:ext cx="1771639"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Inverse </a:t>
            </a:r>
            <a:r>
              <a:rPr lang="en-US" sz="2000" i="1" dirty="0">
                <a:latin typeface="Times New Roman" pitchFamily="18" charset="0"/>
              </a:rPr>
              <a:t>domain</a:t>
            </a:r>
          </a:p>
        </p:txBody>
      </p:sp>
      <p:sp>
        <p:nvSpPr>
          <p:cNvPr id="885765"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85766" name="Picture 6"/>
          <p:cNvPicPr>
            <a:picLocks noChangeAspect="1" noChangeArrowheads="1"/>
          </p:cNvPicPr>
          <p:nvPr/>
        </p:nvPicPr>
        <p:blipFill>
          <a:blip r:embed="rId3" cstate="print"/>
          <a:srcRect/>
          <a:stretch>
            <a:fillRect/>
          </a:stretch>
        </p:blipFill>
        <p:spPr bwMode="auto">
          <a:xfrm>
            <a:off x="3000375" y="950913"/>
            <a:ext cx="4086225" cy="5221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60163" name="Text Box 3"/>
          <p:cNvSpPr txBox="1">
            <a:spLocks noChangeArrowheads="1"/>
          </p:cNvSpPr>
          <p:nvPr/>
        </p:nvSpPr>
        <p:spPr bwMode="auto">
          <a:xfrm>
            <a:off x="228600" y="406400"/>
            <a:ext cx="1633781"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RESOLUTION</a:t>
            </a:r>
            <a:endParaRPr lang="en-US" dirty="0">
              <a:effectLst>
                <a:outerShdw blurRad="38100" dist="38100" dir="2700000" algn="tl">
                  <a:srgbClr val="C0C0C0"/>
                </a:outerShdw>
              </a:effectLst>
              <a:latin typeface="Times" pitchFamily="18" charset="0"/>
            </a:endParaRPr>
          </a:p>
        </p:txBody>
      </p:sp>
      <p:sp>
        <p:nvSpPr>
          <p:cNvPr id="8601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60165" name="Rectangle 5"/>
          <p:cNvSpPr>
            <a:spLocks noChangeArrowheads="1"/>
          </p:cNvSpPr>
          <p:nvPr/>
        </p:nvSpPr>
        <p:spPr bwMode="auto">
          <a:xfrm>
            <a:off x="304800" y="1600200"/>
            <a:ext cx="8229600" cy="946150"/>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Mapping a name to an address or an address to a name is called name-address resolution.</a:t>
            </a:r>
          </a:p>
        </p:txBody>
      </p:sp>
      <p:sp>
        <p:nvSpPr>
          <p:cNvPr id="860166" name="Rectangle 6"/>
          <p:cNvSpPr>
            <a:spLocks noChangeArrowheads="1"/>
          </p:cNvSpPr>
          <p:nvPr/>
        </p:nvSpPr>
        <p:spPr bwMode="auto">
          <a:xfrm>
            <a:off x="152400" y="3676650"/>
            <a:ext cx="6705600" cy="191770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Resolver</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Mapping Names to Addresses</a:t>
            </a:r>
            <a:br>
              <a:rPr lang="fr-FR" sz="2400">
                <a:solidFill>
                  <a:srgbClr val="0033CC"/>
                </a:solidFill>
                <a:latin typeface="Times New Roman" pitchFamily="18" charset="0"/>
              </a:rPr>
            </a:br>
            <a:r>
              <a:rPr lang="fr-FR" sz="2400">
                <a:solidFill>
                  <a:srgbClr val="0033CC"/>
                </a:solidFill>
                <a:latin typeface="Times New Roman" pitchFamily="18" charset="0"/>
              </a:rPr>
              <a:t>Mapping Addresses to Names</a:t>
            </a:r>
          </a:p>
          <a:p>
            <a:pPr>
              <a:buClr>
                <a:schemeClr val="tx1"/>
              </a:buClr>
              <a:buSzPct val="117000"/>
              <a:buFont typeface="Wingdings" pitchFamily="2" charset="2"/>
              <a:buNone/>
            </a:pPr>
            <a:r>
              <a:rPr lang="en-US" sz="2400">
                <a:solidFill>
                  <a:srgbClr val="0033CC"/>
                </a:solidFill>
                <a:latin typeface="Times New Roman" pitchFamily="18" charset="0"/>
              </a:rPr>
              <a:t>Recursive Resolution</a:t>
            </a:r>
          </a:p>
          <a:p>
            <a:pPr>
              <a:buClr>
                <a:schemeClr val="tx1"/>
              </a:buClr>
              <a:buSzPct val="117000"/>
              <a:buFont typeface="Wingdings" pitchFamily="2" charset="2"/>
              <a:buNone/>
            </a:pPr>
            <a:r>
              <a:rPr lang="en-US" sz="2400">
                <a:solidFill>
                  <a:srgbClr val="0033CC"/>
                </a:solidFill>
                <a:latin typeface="Times New Roman" pitchFamily="18" charset="0"/>
              </a:rPr>
              <a:t>Caching</a:t>
            </a:r>
          </a:p>
        </p:txBody>
      </p:sp>
      <p:sp>
        <p:nvSpPr>
          <p:cNvPr id="860167" name="Text Box 7"/>
          <p:cNvSpPr txBox="1">
            <a:spLocks noChangeArrowheads="1"/>
          </p:cNvSpPr>
          <p:nvPr/>
        </p:nvSpPr>
        <p:spPr bwMode="auto">
          <a:xfrm>
            <a:off x="165100" y="32004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733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7332" name="Text Box 4"/>
          <p:cNvSpPr txBox="1">
            <a:spLocks noChangeArrowheads="1"/>
          </p:cNvSpPr>
          <p:nvPr/>
        </p:nvSpPr>
        <p:spPr bwMode="auto">
          <a:xfrm>
            <a:off x="304800" y="762000"/>
            <a:ext cx="367921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Example </a:t>
            </a:r>
            <a:r>
              <a:rPr lang="en-US" sz="2000" i="1" dirty="0">
                <a:latin typeface="Times New Roman" pitchFamily="18" charset="0"/>
              </a:rPr>
              <a:t>of using the DNS service</a:t>
            </a:r>
          </a:p>
        </p:txBody>
      </p:sp>
      <p:sp>
        <p:nvSpPr>
          <p:cNvPr id="86733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7335" name="Picture 7"/>
          <p:cNvPicPr>
            <a:picLocks noChangeAspect="1" noChangeArrowheads="1"/>
          </p:cNvPicPr>
          <p:nvPr/>
        </p:nvPicPr>
        <p:blipFill>
          <a:blip r:embed="rId3" cstate="print"/>
          <a:srcRect/>
          <a:stretch>
            <a:fillRect/>
          </a:stretch>
        </p:blipFill>
        <p:spPr bwMode="auto">
          <a:xfrm>
            <a:off x="633413" y="2006600"/>
            <a:ext cx="7596187" cy="363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859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8596" name="Text Box 4"/>
          <p:cNvSpPr txBox="1">
            <a:spLocks noChangeArrowheads="1"/>
          </p:cNvSpPr>
          <p:nvPr/>
        </p:nvSpPr>
        <p:spPr bwMode="auto">
          <a:xfrm>
            <a:off x="304800" y="762000"/>
            <a:ext cx="228633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Recursive </a:t>
            </a:r>
            <a:r>
              <a:rPr lang="en-US" sz="2000" i="1" dirty="0">
                <a:latin typeface="Times New Roman" pitchFamily="18" charset="0"/>
              </a:rPr>
              <a:t>resolution</a:t>
            </a:r>
          </a:p>
        </p:txBody>
      </p:sp>
      <p:sp>
        <p:nvSpPr>
          <p:cNvPr id="87859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8598" name="Picture 6"/>
          <p:cNvPicPr>
            <a:picLocks noChangeAspect="1" noChangeArrowheads="1"/>
          </p:cNvPicPr>
          <p:nvPr/>
        </p:nvPicPr>
        <p:blipFill>
          <a:blip r:embed="rId3" cstate="print"/>
          <a:srcRect/>
          <a:stretch>
            <a:fillRect/>
          </a:stretch>
        </p:blipFill>
        <p:spPr bwMode="auto">
          <a:xfrm>
            <a:off x="788988" y="1524000"/>
            <a:ext cx="7212012" cy="4413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961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9620" name="Text Box 4"/>
          <p:cNvSpPr txBox="1">
            <a:spLocks noChangeArrowheads="1"/>
          </p:cNvSpPr>
          <p:nvPr/>
        </p:nvSpPr>
        <p:spPr bwMode="auto">
          <a:xfrm>
            <a:off x="304800" y="762000"/>
            <a:ext cx="214206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Iterative </a:t>
            </a:r>
            <a:r>
              <a:rPr lang="en-US" sz="2000" i="1" dirty="0">
                <a:latin typeface="Times New Roman" pitchFamily="18" charset="0"/>
              </a:rPr>
              <a:t>resolution</a:t>
            </a:r>
          </a:p>
        </p:txBody>
      </p:sp>
      <p:sp>
        <p:nvSpPr>
          <p:cNvPr id="87962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9622" name="Picture 6"/>
          <p:cNvPicPr>
            <a:picLocks noChangeAspect="1" noChangeArrowheads="1"/>
          </p:cNvPicPr>
          <p:nvPr/>
        </p:nvPicPr>
        <p:blipFill>
          <a:blip r:embed="rId3" cstate="print"/>
          <a:srcRect/>
          <a:stretch>
            <a:fillRect/>
          </a:stretch>
        </p:blipFill>
        <p:spPr bwMode="auto">
          <a:xfrm>
            <a:off x="1760538" y="1693863"/>
            <a:ext cx="5859462" cy="40973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61187" name="Text Box 3"/>
          <p:cNvSpPr txBox="1">
            <a:spLocks noChangeArrowheads="1"/>
          </p:cNvSpPr>
          <p:nvPr/>
        </p:nvSpPr>
        <p:spPr bwMode="auto">
          <a:xfrm>
            <a:off x="228600" y="406400"/>
            <a:ext cx="1909497"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DNS </a:t>
            </a:r>
            <a:r>
              <a:rPr lang="en-US" dirty="0">
                <a:effectLst>
                  <a:outerShdw blurRad="38100" dist="38100" dir="2700000" algn="tl">
                    <a:srgbClr val="C0C0C0"/>
                  </a:outerShdw>
                </a:effectLst>
                <a:latin typeface="Times" pitchFamily="18" charset="0"/>
              </a:rPr>
              <a:t>MESSAGES</a:t>
            </a:r>
          </a:p>
        </p:txBody>
      </p:sp>
      <p:sp>
        <p:nvSpPr>
          <p:cNvPr id="86118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61189" name="Rectangle 5"/>
          <p:cNvSpPr>
            <a:spLocks noChangeArrowheads="1"/>
          </p:cNvSpPr>
          <p:nvPr/>
        </p:nvSpPr>
        <p:spPr bwMode="auto">
          <a:xfrm>
            <a:off x="304800" y="1460500"/>
            <a:ext cx="8229600" cy="2654300"/>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DNS has two types of messages: query and response. Both types have the same format. The query message consists of a header and question records; the response message consists of a header, question records, answer records, authoritative records, and additional records.</a:t>
            </a:r>
          </a:p>
        </p:txBody>
      </p:sp>
      <p:sp>
        <p:nvSpPr>
          <p:cNvPr id="861190" name="Rectangle 6"/>
          <p:cNvSpPr>
            <a:spLocks noChangeArrowheads="1"/>
          </p:cNvSpPr>
          <p:nvPr/>
        </p:nvSpPr>
        <p:spPr bwMode="auto">
          <a:xfrm>
            <a:off x="152400" y="4679950"/>
            <a:ext cx="6705600" cy="45720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Header</a:t>
            </a:r>
          </a:p>
        </p:txBody>
      </p:sp>
      <p:sp>
        <p:nvSpPr>
          <p:cNvPr id="861191"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8064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80644" name="Text Box 4"/>
          <p:cNvSpPr txBox="1">
            <a:spLocks noChangeArrowheads="1"/>
          </p:cNvSpPr>
          <p:nvPr/>
        </p:nvSpPr>
        <p:spPr bwMode="auto">
          <a:xfrm>
            <a:off x="304800" y="762000"/>
            <a:ext cx="3272178"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Query </a:t>
            </a:r>
            <a:r>
              <a:rPr lang="en-US" sz="2000" i="1" dirty="0">
                <a:latin typeface="Times New Roman" pitchFamily="18" charset="0"/>
              </a:rPr>
              <a:t>and response messages</a:t>
            </a:r>
          </a:p>
        </p:txBody>
      </p:sp>
      <p:sp>
        <p:nvSpPr>
          <p:cNvPr id="88064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0646" name="Picture 6"/>
          <p:cNvPicPr>
            <a:picLocks noChangeAspect="1" noChangeArrowheads="1"/>
          </p:cNvPicPr>
          <p:nvPr/>
        </p:nvPicPr>
        <p:blipFill>
          <a:blip r:embed="rId3" cstate="print"/>
          <a:srcRect/>
          <a:stretch>
            <a:fillRect/>
          </a:stretch>
        </p:blipFill>
        <p:spPr bwMode="auto">
          <a:xfrm>
            <a:off x="554038" y="2332038"/>
            <a:ext cx="7751762" cy="3230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8166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81668" name="Text Box 4"/>
          <p:cNvSpPr txBox="1">
            <a:spLocks noChangeArrowheads="1"/>
          </p:cNvSpPr>
          <p:nvPr/>
        </p:nvSpPr>
        <p:spPr bwMode="auto">
          <a:xfrm>
            <a:off x="304800" y="762000"/>
            <a:ext cx="1701107"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Header </a:t>
            </a:r>
            <a:r>
              <a:rPr lang="en-US" sz="2000" i="1" dirty="0">
                <a:latin typeface="Times New Roman" pitchFamily="18" charset="0"/>
              </a:rPr>
              <a:t>format</a:t>
            </a:r>
          </a:p>
        </p:txBody>
      </p:sp>
      <p:sp>
        <p:nvSpPr>
          <p:cNvPr id="88166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1670" name="Picture 6"/>
          <p:cNvPicPr>
            <a:picLocks noChangeAspect="1" noChangeArrowheads="1"/>
          </p:cNvPicPr>
          <p:nvPr/>
        </p:nvPicPr>
        <p:blipFill>
          <a:blip r:embed="rId3" cstate="print"/>
          <a:srcRect/>
          <a:stretch>
            <a:fillRect/>
          </a:stretch>
        </p:blipFill>
        <p:spPr bwMode="auto">
          <a:xfrm>
            <a:off x="169863" y="2466975"/>
            <a:ext cx="8821737" cy="2278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62211" name="Text Box 3"/>
          <p:cNvSpPr txBox="1">
            <a:spLocks noChangeArrowheads="1"/>
          </p:cNvSpPr>
          <p:nvPr/>
        </p:nvSpPr>
        <p:spPr bwMode="auto">
          <a:xfrm>
            <a:off x="228600" y="406400"/>
            <a:ext cx="2364750"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TYPES </a:t>
            </a:r>
            <a:r>
              <a:rPr lang="en-US" dirty="0">
                <a:effectLst>
                  <a:outerShdw blurRad="38100" dist="38100" dir="2700000" algn="tl">
                    <a:srgbClr val="C0C0C0"/>
                  </a:outerShdw>
                </a:effectLst>
                <a:latin typeface="Times" pitchFamily="18" charset="0"/>
              </a:rPr>
              <a:t>OF RECORDS</a:t>
            </a:r>
          </a:p>
        </p:txBody>
      </p:sp>
      <p:sp>
        <p:nvSpPr>
          <p:cNvPr id="86221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62213" name="Rectangle 5"/>
          <p:cNvSpPr>
            <a:spLocks noChangeArrowheads="1"/>
          </p:cNvSpPr>
          <p:nvPr/>
        </p:nvSpPr>
        <p:spPr bwMode="auto">
          <a:xfrm>
            <a:off x="304800" y="1727765"/>
            <a:ext cx="8229600" cy="2246769"/>
          </a:xfrm>
          <a:prstGeom prst="rect">
            <a:avLst/>
          </a:prstGeom>
          <a:noFill/>
          <a:ln w="9525">
            <a:noFill/>
            <a:miter lim="800000"/>
            <a:headEnd/>
            <a:tailEnd/>
          </a:ln>
          <a:effectLst/>
        </p:spPr>
        <p:txBody>
          <a:bodyPr anchor="ctr">
            <a:spAutoFit/>
          </a:bodyPr>
          <a:lstStyle/>
          <a:p>
            <a:pPr algn="just" eaLnBrk="1" hangingPunct="1"/>
            <a:r>
              <a:rPr lang="en-US" sz="2800" i="1" dirty="0" smtClean="0">
                <a:effectLst>
                  <a:outerShdw blurRad="38100" dist="38100" dir="2700000" algn="tl">
                    <a:srgbClr val="C0C0C0"/>
                  </a:outerShdw>
                </a:effectLst>
                <a:latin typeface="Times New Roman" pitchFamily="18" charset="0"/>
              </a:rPr>
              <a:t>Two types </a:t>
            </a:r>
            <a:r>
              <a:rPr lang="en-US" sz="2800" i="1" dirty="0">
                <a:effectLst>
                  <a:outerShdw blurRad="38100" dist="38100" dir="2700000" algn="tl">
                    <a:srgbClr val="C0C0C0"/>
                  </a:outerShdw>
                </a:effectLst>
                <a:latin typeface="Times New Roman" pitchFamily="18" charset="0"/>
              </a:rPr>
              <a:t>of records are used in DNS. The question records are used in the question section of the query and response messages. The resource records are used in the answer, authoritative, and additional information sections of the response message.</a:t>
            </a:r>
          </a:p>
        </p:txBody>
      </p:sp>
      <p:sp>
        <p:nvSpPr>
          <p:cNvPr id="862214" name="Rectangle 6"/>
          <p:cNvSpPr>
            <a:spLocks noChangeArrowheads="1"/>
          </p:cNvSpPr>
          <p:nvPr/>
        </p:nvSpPr>
        <p:spPr bwMode="auto">
          <a:xfrm>
            <a:off x="228600" y="4968875"/>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Question Record</a:t>
            </a:r>
            <a:endParaRPr lang="fr-FR" b="0"/>
          </a:p>
          <a:p>
            <a:pPr>
              <a:buClr>
                <a:schemeClr val="tx1"/>
              </a:buClr>
              <a:buSzPct val="117000"/>
              <a:buFont typeface="Wingdings" pitchFamily="2" charset="2"/>
              <a:buNone/>
            </a:pPr>
            <a:r>
              <a:rPr lang="fr-FR" sz="2400">
                <a:solidFill>
                  <a:srgbClr val="0033CC"/>
                </a:solidFill>
                <a:latin typeface="Times New Roman" pitchFamily="18" charset="0"/>
              </a:rPr>
              <a:t>Resource Record</a:t>
            </a:r>
            <a:endParaRPr lang="en-US" sz="2400">
              <a:solidFill>
                <a:srgbClr val="0033CC"/>
              </a:solidFill>
              <a:latin typeface="Times New Roman" pitchFamily="18" charset="0"/>
            </a:endParaRPr>
          </a:p>
        </p:txBody>
      </p:sp>
      <p:sp>
        <p:nvSpPr>
          <p:cNvPr id="862215" name="Text Box 7"/>
          <p:cNvSpPr txBox="1">
            <a:spLocks noChangeArrowheads="1"/>
          </p:cNvSpPr>
          <p:nvPr/>
        </p:nvSpPr>
        <p:spPr bwMode="auto">
          <a:xfrm>
            <a:off x="241300" y="4492625"/>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323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63235" name="Text Box 3"/>
          <p:cNvSpPr txBox="1">
            <a:spLocks noChangeArrowheads="1"/>
          </p:cNvSpPr>
          <p:nvPr/>
        </p:nvSpPr>
        <p:spPr bwMode="auto">
          <a:xfrm>
            <a:off x="228600" y="406400"/>
            <a:ext cx="1595309"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REGISTRARS</a:t>
            </a:r>
            <a:endParaRPr lang="en-US" dirty="0">
              <a:effectLst>
                <a:outerShdw blurRad="38100" dist="38100" dir="2700000" algn="tl">
                  <a:srgbClr val="C0C0C0"/>
                </a:outerShdw>
              </a:effectLst>
              <a:latin typeface="Times" pitchFamily="18" charset="0"/>
            </a:endParaRPr>
          </a:p>
        </p:txBody>
      </p:sp>
      <p:sp>
        <p:nvSpPr>
          <p:cNvPr id="86323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63237" name="Rectangle 5"/>
          <p:cNvSpPr>
            <a:spLocks noChangeArrowheads="1"/>
          </p:cNvSpPr>
          <p:nvPr/>
        </p:nvSpPr>
        <p:spPr bwMode="auto">
          <a:xfrm>
            <a:off x="304800" y="1430338"/>
            <a:ext cx="8229600" cy="2227262"/>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How are new domains added to DNS? This is done through a registrar, a commercial entity accredited by ICANN. A registrar first verifies that the requested domain name is unique and then enters it into the DNS database. A fee is charged.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425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64259" name="Text Box 3"/>
          <p:cNvSpPr txBox="1">
            <a:spLocks noChangeArrowheads="1"/>
          </p:cNvSpPr>
          <p:nvPr/>
        </p:nvSpPr>
        <p:spPr bwMode="auto">
          <a:xfrm>
            <a:off x="228600" y="228600"/>
            <a:ext cx="3089307" cy="646331"/>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DYNAMIC </a:t>
            </a:r>
            <a:r>
              <a:rPr lang="en-US" dirty="0">
                <a:effectLst>
                  <a:outerShdw blurRad="38100" dist="38100" dir="2700000" algn="tl">
                    <a:srgbClr val="C0C0C0"/>
                  </a:outerShdw>
                </a:effectLst>
                <a:latin typeface="Times" pitchFamily="18" charset="0"/>
              </a:rPr>
              <a:t>DOMAIN NAME </a:t>
            </a:r>
            <a:br>
              <a:rPr lang="en-US" dirty="0">
                <a:effectLst>
                  <a:outerShdw blurRad="38100" dist="38100" dir="2700000" algn="tl">
                    <a:srgbClr val="C0C0C0"/>
                  </a:outerShdw>
                </a:effectLst>
                <a:latin typeface="Times" pitchFamily="18" charset="0"/>
              </a:rPr>
            </a:br>
            <a:r>
              <a:rPr lang="en-US" dirty="0">
                <a:effectLst>
                  <a:outerShdw blurRad="38100" dist="38100" dir="2700000" algn="tl">
                    <a:srgbClr val="C0C0C0"/>
                  </a:outerShdw>
                </a:effectLst>
                <a:latin typeface="Times" pitchFamily="18" charset="0"/>
              </a:rPr>
              <a:t>           SYSTEM (DDNS)</a:t>
            </a:r>
          </a:p>
        </p:txBody>
      </p:sp>
      <p:sp>
        <p:nvSpPr>
          <p:cNvPr id="86426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64261" name="Rectangle 5"/>
          <p:cNvSpPr>
            <a:spLocks noChangeArrowheads="1"/>
          </p:cNvSpPr>
          <p:nvPr/>
        </p:nvSpPr>
        <p:spPr bwMode="auto">
          <a:xfrm>
            <a:off x="152400" y="1600200"/>
            <a:ext cx="8229600" cy="3508375"/>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The DNS master file must be updated dynamically. The </a:t>
            </a:r>
            <a:r>
              <a:rPr lang="en-US" sz="2800" i="1">
                <a:solidFill>
                  <a:schemeClr val="hlink"/>
                </a:solidFill>
                <a:effectLst>
                  <a:outerShdw blurRad="38100" dist="38100" dir="2700000" algn="tl">
                    <a:srgbClr val="C0C0C0"/>
                  </a:outerShdw>
                </a:effectLst>
                <a:latin typeface="Times New Roman" pitchFamily="18" charset="0"/>
              </a:rPr>
              <a:t>Dynamic Domain Name System (DDNS)</a:t>
            </a:r>
            <a:r>
              <a:rPr lang="en-US" sz="2800" i="1">
                <a:effectLst>
                  <a:outerShdw blurRad="38100" dist="38100" dir="2700000" algn="tl">
                    <a:srgbClr val="C0C0C0"/>
                  </a:outerShdw>
                </a:effectLst>
                <a:latin typeface="Times New Roman" pitchFamily="18" charset="0"/>
              </a:rPr>
              <a:t> therefore was devised to respond to this need. In DDNS, when a binding between a name and an address is determined, the information is sent, usually by DHCP to a primary DNS server. The primary server updates the zone. The secondary servers are notified either actively or passively.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528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65283" name="Text Box 3"/>
          <p:cNvSpPr txBox="1">
            <a:spLocks noChangeArrowheads="1"/>
          </p:cNvSpPr>
          <p:nvPr/>
        </p:nvSpPr>
        <p:spPr bwMode="auto">
          <a:xfrm>
            <a:off x="228600" y="406400"/>
            <a:ext cx="2069862"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ENCAPSULATION</a:t>
            </a:r>
            <a:endParaRPr lang="en-US" dirty="0">
              <a:effectLst>
                <a:outerShdw blurRad="38100" dist="38100" dir="2700000" algn="tl">
                  <a:srgbClr val="C0C0C0"/>
                </a:outerShdw>
              </a:effectLst>
              <a:latin typeface="Times" pitchFamily="18" charset="0"/>
            </a:endParaRPr>
          </a:p>
        </p:txBody>
      </p:sp>
      <p:sp>
        <p:nvSpPr>
          <p:cNvPr id="86528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65285" name="Rectangle 5"/>
          <p:cNvSpPr>
            <a:spLocks noChangeArrowheads="1"/>
          </p:cNvSpPr>
          <p:nvPr/>
        </p:nvSpPr>
        <p:spPr bwMode="auto">
          <a:xfrm>
            <a:off x="228600" y="1460500"/>
            <a:ext cx="8229600" cy="2654300"/>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DNS can use either UDP or TCP. In both cases the well-known port used by the server is port 53. UDP is used when the size of the response message is less than 512 bytes because most UDP packages have a 512-byte packet size limit. If the size of the response message is more than 512 bytes, a TCP connection is used.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2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883722" name="Line 10"/>
          <p:cNvSpPr>
            <a:spLocks noChangeShapeType="1"/>
          </p:cNvSpPr>
          <p:nvPr/>
        </p:nvSpPr>
        <p:spPr bwMode="auto">
          <a:xfrm>
            <a:off x="458788" y="3886200"/>
            <a:ext cx="8153400" cy="0"/>
          </a:xfrm>
          <a:prstGeom prst="line">
            <a:avLst/>
          </a:prstGeom>
          <a:noFill/>
          <a:ln w="76200">
            <a:solidFill>
              <a:srgbClr val="009900"/>
            </a:solidFill>
            <a:round/>
            <a:headEnd/>
            <a:tailEnd/>
          </a:ln>
          <a:effectLst/>
        </p:spPr>
        <p:txBody>
          <a:bodyPr/>
          <a:lstStyle/>
          <a:p>
            <a:endParaRPr lang="en-US"/>
          </a:p>
        </p:txBody>
      </p:sp>
      <p:sp>
        <p:nvSpPr>
          <p:cNvPr id="883723" name="Rectangle 11"/>
          <p:cNvSpPr>
            <a:spLocks noChangeArrowheads="1"/>
          </p:cNvSpPr>
          <p:nvPr/>
        </p:nvSpPr>
        <p:spPr bwMode="auto">
          <a:xfrm>
            <a:off x="495300" y="2759075"/>
            <a:ext cx="8077200" cy="1066800"/>
          </a:xfrm>
          <a:prstGeom prst="rect">
            <a:avLst/>
          </a:prstGeom>
          <a:solidFill>
            <a:srgbClr val="99FF33"/>
          </a:solidFill>
          <a:ln w="76200" algn="ctr">
            <a:noFill/>
            <a:miter lim="800000"/>
            <a:headEnd/>
            <a:tailEnd/>
          </a:ln>
          <a:effectLst/>
        </p:spPr>
        <p:txBody>
          <a:bodyPr>
            <a:spAutoFit/>
          </a:bodyPr>
          <a:lstStyle/>
          <a:p>
            <a:pPr algn="ctr"/>
            <a:r>
              <a:rPr lang="en-US"/>
              <a:t>DNS can use the services of UDP or TCP using the well-known port 53.</a:t>
            </a:r>
          </a:p>
        </p:txBody>
      </p:sp>
      <p:grpSp>
        <p:nvGrpSpPr>
          <p:cNvPr id="2" name="Group 12"/>
          <p:cNvGrpSpPr>
            <a:grpSpLocks/>
          </p:cNvGrpSpPr>
          <p:nvPr/>
        </p:nvGrpSpPr>
        <p:grpSpPr bwMode="auto">
          <a:xfrm>
            <a:off x="457200" y="1981200"/>
            <a:ext cx="1143000" cy="566738"/>
            <a:chOff x="1200" y="1248"/>
            <a:chExt cx="720" cy="357"/>
          </a:xfrm>
        </p:grpSpPr>
        <p:pic>
          <p:nvPicPr>
            <p:cNvPr id="883725"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372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565251" name="Text Box 3"/>
          <p:cNvSpPr txBox="1">
            <a:spLocks noChangeArrowheads="1"/>
          </p:cNvSpPr>
          <p:nvPr/>
        </p:nvSpPr>
        <p:spPr bwMode="auto">
          <a:xfrm>
            <a:off x="228600" y="406400"/>
            <a:ext cx="1619033"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NAME </a:t>
            </a:r>
            <a:r>
              <a:rPr lang="en-US" dirty="0">
                <a:effectLst>
                  <a:outerShdw blurRad="38100" dist="38100" dir="2700000" algn="tl">
                    <a:srgbClr val="C0C0C0"/>
                  </a:outerShdw>
                </a:effectLst>
                <a:latin typeface="Times" pitchFamily="18" charset="0"/>
              </a:rPr>
              <a:t>SPACE</a:t>
            </a:r>
          </a:p>
        </p:txBody>
      </p:sp>
      <p:sp>
        <p:nvSpPr>
          <p:cNvPr id="56525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565253" name="Rectangle 5"/>
          <p:cNvSpPr>
            <a:spLocks noChangeArrowheads="1"/>
          </p:cNvSpPr>
          <p:nvPr/>
        </p:nvSpPr>
        <p:spPr bwMode="auto">
          <a:xfrm>
            <a:off x="304800" y="1524000"/>
            <a:ext cx="8229600" cy="1800225"/>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To be unambiguous, the names assigned to machines must be carefully selected from a name space with complete control over the binding between the names and IP addresses.</a:t>
            </a:r>
          </a:p>
        </p:txBody>
      </p:sp>
      <p:sp>
        <p:nvSpPr>
          <p:cNvPr id="565277" name="Rectangle 29"/>
          <p:cNvSpPr>
            <a:spLocks noChangeArrowheads="1"/>
          </p:cNvSpPr>
          <p:nvPr/>
        </p:nvSpPr>
        <p:spPr bwMode="auto">
          <a:xfrm>
            <a:off x="152400" y="4679950"/>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Flat Name Space</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Hierarchical Name Space</a:t>
            </a:r>
            <a:endParaRPr lang="en-US" sz="2400">
              <a:solidFill>
                <a:srgbClr val="0033CC"/>
              </a:solidFill>
              <a:latin typeface="Times New Roman" pitchFamily="18" charset="0"/>
            </a:endParaRPr>
          </a:p>
        </p:txBody>
      </p:sp>
      <p:sp>
        <p:nvSpPr>
          <p:cNvPr id="565278" name="Text Box 30"/>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565251" name="Text Box 3"/>
          <p:cNvSpPr txBox="1">
            <a:spLocks noChangeArrowheads="1"/>
          </p:cNvSpPr>
          <p:nvPr/>
        </p:nvSpPr>
        <p:spPr bwMode="auto">
          <a:xfrm>
            <a:off x="228600" y="406400"/>
            <a:ext cx="2242922"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REMOTE </a:t>
            </a:r>
            <a:r>
              <a:rPr lang="en-US" dirty="0">
                <a:effectLst>
                  <a:outerShdw blurRad="38100" dist="38100" dir="2700000" algn="tl">
                    <a:srgbClr val="C0C0C0"/>
                  </a:outerShdw>
                </a:effectLst>
                <a:latin typeface="Times" pitchFamily="18" charset="0"/>
              </a:rPr>
              <a:t>LOGGING</a:t>
            </a:r>
          </a:p>
        </p:txBody>
      </p:sp>
      <p:sp>
        <p:nvSpPr>
          <p:cNvPr id="56525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565253" name="Rectangle 5"/>
          <p:cNvSpPr>
            <a:spLocks noChangeArrowheads="1"/>
          </p:cNvSpPr>
          <p:nvPr/>
        </p:nvSpPr>
        <p:spPr bwMode="auto">
          <a:xfrm>
            <a:off x="304800" y="1384300"/>
            <a:ext cx="8229600" cy="1800225"/>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It would be impossible to write a specific client/server program for each demand. The better solution is a general-purpose client/server program that lets a user access any application program on a remote computer.</a:t>
            </a:r>
          </a:p>
        </p:txBody>
      </p:sp>
      <p:sp>
        <p:nvSpPr>
          <p:cNvPr id="565277" name="Rectangle 29"/>
          <p:cNvSpPr>
            <a:spLocks noChangeArrowheads="1"/>
          </p:cNvSpPr>
          <p:nvPr/>
        </p:nvSpPr>
        <p:spPr bwMode="auto">
          <a:xfrm>
            <a:off x="152400" y="4679950"/>
            <a:ext cx="6705600" cy="45720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TELNET</a:t>
            </a:r>
          </a:p>
        </p:txBody>
      </p:sp>
      <p:sp>
        <p:nvSpPr>
          <p:cNvPr id="565278" name="Text Box 30"/>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2697"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882698" name="Line 10"/>
          <p:cNvSpPr>
            <a:spLocks noChangeShapeType="1"/>
          </p:cNvSpPr>
          <p:nvPr/>
        </p:nvSpPr>
        <p:spPr bwMode="auto">
          <a:xfrm>
            <a:off x="458788" y="3886200"/>
            <a:ext cx="8153400" cy="0"/>
          </a:xfrm>
          <a:prstGeom prst="line">
            <a:avLst/>
          </a:prstGeom>
          <a:noFill/>
          <a:ln w="76200">
            <a:solidFill>
              <a:srgbClr val="009900"/>
            </a:solidFill>
            <a:round/>
            <a:headEnd/>
            <a:tailEnd/>
          </a:ln>
          <a:effectLst/>
        </p:spPr>
        <p:txBody>
          <a:bodyPr/>
          <a:lstStyle/>
          <a:p>
            <a:endParaRPr lang="en-US"/>
          </a:p>
        </p:txBody>
      </p:sp>
      <p:sp>
        <p:nvSpPr>
          <p:cNvPr id="882699" name="Rectangle 11"/>
          <p:cNvSpPr>
            <a:spLocks noChangeArrowheads="1"/>
          </p:cNvSpPr>
          <p:nvPr/>
        </p:nvSpPr>
        <p:spPr bwMode="auto">
          <a:xfrm>
            <a:off x="495300" y="2759075"/>
            <a:ext cx="8077200" cy="1066800"/>
          </a:xfrm>
          <a:prstGeom prst="rect">
            <a:avLst/>
          </a:prstGeom>
          <a:solidFill>
            <a:srgbClr val="99FF33"/>
          </a:solidFill>
          <a:ln w="76200" algn="ctr">
            <a:noFill/>
            <a:miter lim="800000"/>
            <a:headEnd/>
            <a:tailEnd/>
          </a:ln>
          <a:effectLst/>
        </p:spPr>
        <p:txBody>
          <a:bodyPr>
            <a:spAutoFit/>
          </a:bodyPr>
          <a:lstStyle/>
          <a:p>
            <a:pPr algn="ctr"/>
            <a:r>
              <a:rPr lang="en-US"/>
              <a:t>TELNET is a general-purpose client/server application program.</a:t>
            </a:r>
          </a:p>
        </p:txBody>
      </p:sp>
      <p:grpSp>
        <p:nvGrpSpPr>
          <p:cNvPr id="2" name="Group 12"/>
          <p:cNvGrpSpPr>
            <a:grpSpLocks/>
          </p:cNvGrpSpPr>
          <p:nvPr/>
        </p:nvGrpSpPr>
        <p:grpSpPr bwMode="auto">
          <a:xfrm>
            <a:off x="457200" y="2024063"/>
            <a:ext cx="1143000" cy="566737"/>
            <a:chOff x="1200" y="1248"/>
            <a:chExt cx="720" cy="357"/>
          </a:xfrm>
        </p:grpSpPr>
        <p:pic>
          <p:nvPicPr>
            <p:cNvPr id="882701"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2702"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Line 2"/>
          <p:cNvSpPr>
            <a:spLocks noChangeShapeType="1"/>
          </p:cNvSpPr>
          <p:nvPr/>
        </p:nvSpPr>
        <p:spPr bwMode="auto">
          <a:xfrm>
            <a:off x="152400" y="76200"/>
            <a:ext cx="8763000" cy="0"/>
          </a:xfrm>
          <a:prstGeom prst="line">
            <a:avLst/>
          </a:prstGeom>
          <a:noFill/>
          <a:ln w="76200">
            <a:solidFill>
              <a:schemeClr val="hlink"/>
            </a:solidFill>
            <a:round/>
            <a:headEnd/>
            <a:tailEnd/>
          </a:ln>
          <a:effectLst/>
        </p:spPr>
        <p:txBody>
          <a:bodyPr/>
          <a:lstStyle/>
          <a:p>
            <a:endParaRPr lang="en-US"/>
          </a:p>
        </p:txBody>
      </p:sp>
      <p:sp>
        <p:nvSpPr>
          <p:cNvPr id="859139" name="Line 3"/>
          <p:cNvSpPr>
            <a:spLocks noChangeShapeType="1"/>
          </p:cNvSpPr>
          <p:nvPr/>
        </p:nvSpPr>
        <p:spPr bwMode="auto">
          <a:xfrm>
            <a:off x="152400" y="914400"/>
            <a:ext cx="8763000" cy="0"/>
          </a:xfrm>
          <a:prstGeom prst="line">
            <a:avLst/>
          </a:prstGeom>
          <a:noFill/>
          <a:ln w="19050">
            <a:solidFill>
              <a:schemeClr val="hlink"/>
            </a:solidFill>
            <a:round/>
            <a:headEnd/>
            <a:tailEnd/>
          </a:ln>
          <a:effectLst/>
        </p:spPr>
        <p:txBody>
          <a:bodyPr/>
          <a:lstStyle/>
          <a:p>
            <a:endParaRPr lang="en-US"/>
          </a:p>
        </p:txBody>
      </p:sp>
      <p:sp>
        <p:nvSpPr>
          <p:cNvPr id="859140" name="Text Box 4"/>
          <p:cNvSpPr txBox="1">
            <a:spLocks noChangeArrowheads="1"/>
          </p:cNvSpPr>
          <p:nvPr/>
        </p:nvSpPr>
        <p:spPr bwMode="auto">
          <a:xfrm>
            <a:off x="304800" y="304800"/>
            <a:ext cx="2658228"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Local </a:t>
            </a:r>
            <a:r>
              <a:rPr lang="en-US" sz="2000" i="1" dirty="0">
                <a:latin typeface="Times New Roman" pitchFamily="18" charset="0"/>
              </a:rPr>
              <a:t>and remote log-in</a:t>
            </a:r>
          </a:p>
        </p:txBody>
      </p:sp>
      <p:sp>
        <p:nvSpPr>
          <p:cNvPr id="859141"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859142" name="Picture 6"/>
          <p:cNvPicPr>
            <a:picLocks noChangeAspect="1" noChangeArrowheads="1"/>
          </p:cNvPicPr>
          <p:nvPr/>
        </p:nvPicPr>
        <p:blipFill>
          <a:blip r:embed="rId3" cstate="print"/>
          <a:srcRect/>
          <a:stretch>
            <a:fillRect/>
          </a:stretch>
        </p:blipFill>
        <p:spPr bwMode="auto">
          <a:xfrm>
            <a:off x="1751013" y="1104900"/>
            <a:ext cx="4954587" cy="5067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016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0164" name="Text Box 4"/>
          <p:cNvSpPr txBox="1">
            <a:spLocks noChangeArrowheads="1"/>
          </p:cNvSpPr>
          <p:nvPr/>
        </p:nvSpPr>
        <p:spPr bwMode="auto">
          <a:xfrm>
            <a:off x="304800" y="762000"/>
            <a:ext cx="183736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Concept </a:t>
            </a:r>
            <a:r>
              <a:rPr lang="en-US" sz="2000" i="1" dirty="0">
                <a:latin typeface="Times New Roman" pitchFamily="18" charset="0"/>
              </a:rPr>
              <a:t>of NVT</a:t>
            </a:r>
          </a:p>
        </p:txBody>
      </p:sp>
      <p:sp>
        <p:nvSpPr>
          <p:cNvPr id="86016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0166" name="Picture 6"/>
          <p:cNvPicPr>
            <a:picLocks noChangeAspect="1" noChangeArrowheads="1"/>
          </p:cNvPicPr>
          <p:nvPr/>
        </p:nvPicPr>
        <p:blipFill>
          <a:blip r:embed="rId3" cstate="print"/>
          <a:srcRect/>
          <a:stretch>
            <a:fillRect/>
          </a:stretch>
        </p:blipFill>
        <p:spPr bwMode="auto">
          <a:xfrm>
            <a:off x="1290638" y="1981200"/>
            <a:ext cx="6481762"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ext Box 2"/>
          <p:cNvSpPr txBox="1">
            <a:spLocks noChangeArrowheads="1"/>
          </p:cNvSpPr>
          <p:nvPr/>
        </p:nvSpPr>
        <p:spPr bwMode="auto">
          <a:xfrm>
            <a:off x="1219200" y="76200"/>
            <a:ext cx="322428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Some </a:t>
            </a:r>
            <a:r>
              <a:rPr lang="en-US" sz="2000" i="1" dirty="0">
                <a:latin typeface="Times New Roman" pitchFamily="18" charset="0"/>
              </a:rPr>
              <a:t>NVT control characters</a:t>
            </a:r>
          </a:p>
        </p:txBody>
      </p:sp>
      <p:pic>
        <p:nvPicPr>
          <p:cNvPr id="891908" name="Picture 4"/>
          <p:cNvPicPr>
            <a:picLocks noChangeAspect="1" noChangeArrowheads="1"/>
          </p:cNvPicPr>
          <p:nvPr/>
        </p:nvPicPr>
        <p:blipFill>
          <a:blip r:embed="rId3" cstate="print"/>
          <a:srcRect/>
          <a:stretch>
            <a:fillRect/>
          </a:stretch>
        </p:blipFill>
        <p:spPr bwMode="auto">
          <a:xfrm>
            <a:off x="1200150" y="533400"/>
            <a:ext cx="6280150" cy="57896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118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1188" name="Text Box 4"/>
          <p:cNvSpPr txBox="1">
            <a:spLocks noChangeArrowheads="1"/>
          </p:cNvSpPr>
          <p:nvPr/>
        </p:nvSpPr>
        <p:spPr bwMode="auto">
          <a:xfrm>
            <a:off x="304800" y="762000"/>
            <a:ext cx="284084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An </a:t>
            </a:r>
            <a:r>
              <a:rPr lang="en-US" sz="2000" i="1" dirty="0">
                <a:latin typeface="Times New Roman" pitchFamily="18" charset="0"/>
              </a:rPr>
              <a:t>example of embedding</a:t>
            </a:r>
          </a:p>
        </p:txBody>
      </p:sp>
      <p:sp>
        <p:nvSpPr>
          <p:cNvPr id="86118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1191" name="Picture 7"/>
          <p:cNvPicPr>
            <a:picLocks noChangeAspect="1" noChangeArrowheads="1"/>
          </p:cNvPicPr>
          <p:nvPr/>
        </p:nvPicPr>
        <p:blipFill>
          <a:blip r:embed="rId3" cstate="print"/>
          <a:srcRect/>
          <a:stretch>
            <a:fillRect/>
          </a:stretch>
        </p:blipFill>
        <p:spPr bwMode="auto">
          <a:xfrm>
            <a:off x="744538" y="2925763"/>
            <a:ext cx="7654925" cy="10048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Text Box 2"/>
          <p:cNvSpPr txBox="1">
            <a:spLocks noChangeArrowheads="1"/>
          </p:cNvSpPr>
          <p:nvPr/>
        </p:nvSpPr>
        <p:spPr bwMode="auto">
          <a:xfrm>
            <a:off x="615950" y="1219200"/>
            <a:ext cx="995785"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Options</a:t>
            </a:r>
            <a:endParaRPr lang="en-US" sz="2000" i="1" dirty="0">
              <a:latin typeface="Times New Roman" pitchFamily="18" charset="0"/>
            </a:endParaRPr>
          </a:p>
        </p:txBody>
      </p:sp>
      <p:pic>
        <p:nvPicPr>
          <p:cNvPr id="892932" name="Picture 4"/>
          <p:cNvPicPr>
            <a:picLocks noChangeAspect="1" noChangeArrowheads="1"/>
          </p:cNvPicPr>
          <p:nvPr/>
        </p:nvPicPr>
        <p:blipFill>
          <a:blip r:embed="rId3" cstate="print"/>
          <a:srcRect/>
          <a:stretch>
            <a:fillRect/>
          </a:stretch>
        </p:blipFill>
        <p:spPr bwMode="auto">
          <a:xfrm>
            <a:off x="457200" y="1751013"/>
            <a:ext cx="8172450" cy="35067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6" name="Text Box 4"/>
          <p:cNvSpPr txBox="1">
            <a:spLocks noChangeArrowheads="1"/>
          </p:cNvSpPr>
          <p:nvPr/>
        </p:nvSpPr>
        <p:spPr bwMode="auto">
          <a:xfrm>
            <a:off x="1219200" y="685800"/>
            <a:ext cx="4368696"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NVT </a:t>
            </a:r>
            <a:r>
              <a:rPr lang="en-US" sz="2000" i="1" dirty="0">
                <a:latin typeface="Times New Roman" pitchFamily="18" charset="0"/>
              </a:rPr>
              <a:t>character set for option negotiation</a:t>
            </a:r>
          </a:p>
        </p:txBody>
      </p:sp>
      <p:pic>
        <p:nvPicPr>
          <p:cNvPr id="893957" name="Picture 5"/>
          <p:cNvPicPr>
            <a:picLocks noChangeAspect="1" noChangeArrowheads="1"/>
          </p:cNvPicPr>
          <p:nvPr/>
        </p:nvPicPr>
        <p:blipFill>
          <a:blip r:embed="rId3" cstate="print"/>
          <a:srcRect/>
          <a:stretch>
            <a:fillRect/>
          </a:stretch>
        </p:blipFill>
        <p:spPr bwMode="auto">
          <a:xfrm>
            <a:off x="947738" y="1209675"/>
            <a:ext cx="7586662" cy="412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0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10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1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1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10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1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0105" name="Rectangle 9"/>
          <p:cNvSpPr>
            <a:spLocks noChangeArrowheads="1"/>
          </p:cNvSpPr>
          <p:nvPr/>
        </p:nvSpPr>
        <p:spPr bwMode="auto">
          <a:xfrm>
            <a:off x="228600" y="990600"/>
            <a:ext cx="8686800" cy="4362450"/>
          </a:xfrm>
          <a:prstGeom prst="rect">
            <a:avLst/>
          </a:prstGeom>
          <a:noFill/>
          <a:ln w="9525">
            <a:noFill/>
            <a:miter lim="800000"/>
            <a:headEnd/>
            <a:tailEnd/>
          </a:ln>
          <a:effectLst/>
        </p:spPr>
        <p:txBody>
          <a:bodyPr>
            <a:spAutoFit/>
          </a:bodyPr>
          <a:lstStyle/>
          <a:p>
            <a:pPr algn="just"/>
            <a:r>
              <a:rPr lang="en-US" sz="2800" i="1" dirty="0">
                <a:latin typeface="Times New Roman" pitchFamily="18" charset="0"/>
              </a:rPr>
              <a:t>Figure </a:t>
            </a:r>
            <a:r>
              <a:rPr lang="en-US" sz="2800" i="1" dirty="0" smtClean="0">
                <a:latin typeface="Times New Roman" pitchFamily="18" charset="0"/>
              </a:rPr>
              <a:t>shows </a:t>
            </a:r>
            <a:r>
              <a:rPr lang="en-US" sz="2800" i="1" dirty="0">
                <a:latin typeface="Times New Roman" pitchFamily="18" charset="0"/>
              </a:rPr>
              <a:t>an example of option negotiation. In this example, the client wants the server to echo each character sent to the server. The echo option is enabled by the server because it is the server that sends the characters back to the user terminal. Therefore, the client should request from the server the enabling of the option using DO. The request consists of three characters: IAC, DO, and ECHO. The server accepts the request and enables the option. It informs the client by sending the three-character approval: IAC, WILL, and ECHO.</a:t>
            </a:r>
          </a:p>
        </p:txBody>
      </p:sp>
      <p:sp>
        <p:nvSpPr>
          <p:cNvPr id="900107" name="Text Box 11"/>
          <p:cNvSpPr txBox="1">
            <a:spLocks noChangeArrowheads="1"/>
          </p:cNvSpPr>
          <p:nvPr/>
        </p:nvSpPr>
        <p:spPr bwMode="auto">
          <a:xfrm>
            <a:off x="1068388" y="-76200"/>
            <a:ext cx="992579" cy="369332"/>
          </a:xfrm>
          <a:prstGeom prst="rect">
            <a:avLst/>
          </a:prstGeom>
          <a:noFill/>
          <a:ln w="9525">
            <a:noFill/>
            <a:miter lim="800000"/>
            <a:headEnd/>
            <a:tailEnd/>
          </a:ln>
          <a:effectLst/>
        </p:spPr>
        <p:txBody>
          <a:bodyPr wrap="none">
            <a:spAutoFit/>
          </a:bodyPr>
          <a:lstStyle/>
          <a:p>
            <a:r>
              <a:rPr lang="en-US" i="1" dirty="0" smtClean="0">
                <a:solidFill>
                  <a:schemeClr val="hlink"/>
                </a:solidFill>
                <a:latin typeface="Times New Roman" pitchFamily="18" charset="0"/>
              </a:rPr>
              <a:t>Example</a:t>
            </a:r>
            <a:endParaRPr lang="en-US" i="1" dirty="0">
              <a:solidFill>
                <a:schemeClr val="hlink"/>
              </a:solidFill>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221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2212" name="Text Box 4"/>
          <p:cNvSpPr txBox="1">
            <a:spLocks noChangeArrowheads="1"/>
          </p:cNvSpPr>
          <p:nvPr/>
        </p:nvSpPr>
        <p:spPr bwMode="auto">
          <a:xfrm>
            <a:off x="304800" y="762000"/>
            <a:ext cx="3421129" cy="461665"/>
          </a:xfrm>
          <a:prstGeom prst="rect">
            <a:avLst/>
          </a:prstGeom>
          <a:noFill/>
          <a:ln w="9525">
            <a:noFill/>
            <a:miter lim="800000"/>
            <a:headEnd/>
            <a:tailEnd/>
          </a:ln>
          <a:effectLst/>
        </p:spPr>
        <p:txBody>
          <a:bodyPr wrap="none">
            <a:spAutoFit/>
          </a:bodyPr>
          <a:lstStyle/>
          <a:p>
            <a:r>
              <a:rPr lang="en-US" sz="2400" dirty="0">
                <a:solidFill>
                  <a:schemeClr val="folHlink"/>
                </a:solidFill>
                <a:latin typeface="Times New Roman" pitchFamily="18" charset="0"/>
              </a:rPr>
              <a:t>Figure </a:t>
            </a:r>
            <a:r>
              <a:rPr lang="en-US" sz="2000" i="1" dirty="0" smtClean="0">
                <a:latin typeface="Times New Roman" pitchFamily="18" charset="0"/>
              </a:rPr>
              <a:t>Example : </a:t>
            </a:r>
            <a:r>
              <a:rPr lang="en-US" sz="2000" i="1" dirty="0">
                <a:latin typeface="Times New Roman" pitchFamily="18" charset="0"/>
              </a:rPr>
              <a:t>Echo option</a:t>
            </a:r>
          </a:p>
        </p:txBody>
      </p:sp>
      <p:sp>
        <p:nvSpPr>
          <p:cNvPr id="86221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2214" name="Picture 6"/>
          <p:cNvPicPr>
            <a:picLocks noChangeAspect="1" noChangeArrowheads="1"/>
          </p:cNvPicPr>
          <p:nvPr/>
        </p:nvPicPr>
        <p:blipFill>
          <a:blip r:embed="rId3" cstate="print"/>
          <a:srcRect/>
          <a:stretch>
            <a:fillRect/>
          </a:stretch>
        </p:blipFill>
        <p:spPr bwMode="auto">
          <a:xfrm>
            <a:off x="1781175" y="1784350"/>
            <a:ext cx="5229225" cy="3321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7091" name="Text Box 3"/>
          <p:cNvSpPr txBox="1">
            <a:spLocks noChangeArrowheads="1"/>
          </p:cNvSpPr>
          <p:nvPr/>
        </p:nvSpPr>
        <p:spPr bwMode="auto">
          <a:xfrm>
            <a:off x="228600" y="406400"/>
            <a:ext cx="2625719"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DOMAIN </a:t>
            </a:r>
            <a:r>
              <a:rPr lang="en-US" dirty="0">
                <a:effectLst>
                  <a:outerShdw blurRad="38100" dist="38100" dir="2700000" algn="tl">
                    <a:srgbClr val="C0C0C0"/>
                  </a:outerShdw>
                </a:effectLst>
                <a:latin typeface="Times" pitchFamily="18" charset="0"/>
              </a:rPr>
              <a:t>NAME SPACE</a:t>
            </a:r>
          </a:p>
        </p:txBody>
      </p:sp>
      <p:sp>
        <p:nvSpPr>
          <p:cNvPr id="85709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57093" name="Rectangle 5"/>
          <p:cNvSpPr>
            <a:spLocks noChangeArrowheads="1"/>
          </p:cNvSpPr>
          <p:nvPr/>
        </p:nvSpPr>
        <p:spPr bwMode="auto">
          <a:xfrm>
            <a:off x="304800" y="1552575"/>
            <a:ext cx="8229600" cy="2227263"/>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To have a hierarchical name space, a domain name space was designed. In this design the names are defined in an inverted-tree structure with the root at the top. The tree can have only 128 levels: level 0 (root) to level 127. </a:t>
            </a:r>
          </a:p>
        </p:txBody>
      </p:sp>
      <p:sp>
        <p:nvSpPr>
          <p:cNvPr id="857094" name="Rectangle 6"/>
          <p:cNvSpPr>
            <a:spLocks noChangeArrowheads="1"/>
          </p:cNvSpPr>
          <p:nvPr/>
        </p:nvSpPr>
        <p:spPr bwMode="auto">
          <a:xfrm>
            <a:off x="152400" y="4800600"/>
            <a:ext cx="6705600" cy="118745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Label</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Domain Name</a:t>
            </a:r>
            <a:br>
              <a:rPr lang="fr-FR" sz="2400">
                <a:solidFill>
                  <a:srgbClr val="0033CC"/>
                </a:solidFill>
                <a:latin typeface="Times New Roman" pitchFamily="18" charset="0"/>
              </a:rPr>
            </a:br>
            <a:r>
              <a:rPr lang="fr-FR" sz="2400">
                <a:solidFill>
                  <a:srgbClr val="0033CC"/>
                </a:solidFill>
                <a:latin typeface="Times New Roman" pitchFamily="18" charset="0"/>
              </a:rPr>
              <a:t>Domain</a:t>
            </a:r>
            <a:endParaRPr lang="en-US" sz="2400">
              <a:solidFill>
                <a:srgbClr val="0033CC"/>
              </a:solidFill>
              <a:latin typeface="Times New Roman" pitchFamily="18" charset="0"/>
            </a:endParaRPr>
          </a:p>
        </p:txBody>
      </p:sp>
      <p:sp>
        <p:nvSpPr>
          <p:cNvPr id="857095"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ext Box 2"/>
          <p:cNvSpPr txBox="1">
            <a:spLocks noChangeArrowheads="1"/>
          </p:cNvSpPr>
          <p:nvPr/>
        </p:nvSpPr>
        <p:spPr bwMode="auto">
          <a:xfrm>
            <a:off x="1760538" y="1676400"/>
            <a:ext cx="3875741" cy="461665"/>
          </a:xfrm>
          <a:prstGeom prst="rect">
            <a:avLst/>
          </a:prstGeom>
          <a:noFill/>
          <a:ln w="9525">
            <a:noFill/>
            <a:miter lim="800000"/>
            <a:headEnd/>
            <a:tailEnd/>
          </a:ln>
          <a:effectLst/>
        </p:spPr>
        <p:txBody>
          <a:bodyPr wrap="none">
            <a:spAutoFit/>
          </a:bodyPr>
          <a:lstStyle/>
          <a:p>
            <a:r>
              <a:rPr lang="en-US" sz="2400" dirty="0">
                <a:solidFill>
                  <a:schemeClr val="folHlink"/>
                </a:solidFill>
                <a:latin typeface="Times New Roman" pitchFamily="18" charset="0"/>
              </a:rPr>
              <a:t>Table </a:t>
            </a:r>
            <a:r>
              <a:rPr lang="en-US" sz="2000" i="1" dirty="0" smtClean="0">
                <a:latin typeface="Times New Roman" pitchFamily="18" charset="0"/>
              </a:rPr>
              <a:t>Character </a:t>
            </a:r>
            <a:r>
              <a:rPr lang="en-US" sz="2000" i="1" dirty="0">
                <a:latin typeface="Times New Roman" pitchFamily="18" charset="0"/>
              </a:rPr>
              <a:t>set for </a:t>
            </a:r>
            <a:r>
              <a:rPr lang="en-US" sz="2000" i="1" dirty="0" err="1">
                <a:latin typeface="Times New Roman" pitchFamily="18" charset="0"/>
              </a:rPr>
              <a:t>suboptions</a:t>
            </a:r>
            <a:endParaRPr lang="en-US" sz="2000" i="1" dirty="0">
              <a:latin typeface="Times New Roman" pitchFamily="18" charset="0"/>
            </a:endParaRPr>
          </a:p>
        </p:txBody>
      </p:sp>
      <p:pic>
        <p:nvPicPr>
          <p:cNvPr id="894980" name="Picture 4"/>
          <p:cNvPicPr>
            <a:picLocks noChangeAspect="1" noChangeArrowheads="1"/>
          </p:cNvPicPr>
          <p:nvPr/>
        </p:nvPicPr>
        <p:blipFill>
          <a:blip r:embed="rId3" cstate="print"/>
          <a:srcRect/>
          <a:stretch>
            <a:fillRect/>
          </a:stretch>
        </p:blipFill>
        <p:spPr bwMode="auto">
          <a:xfrm>
            <a:off x="1754188" y="2057400"/>
            <a:ext cx="5484812" cy="1365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1129" name="Rectangle 9"/>
          <p:cNvSpPr>
            <a:spLocks noChangeArrowheads="1"/>
          </p:cNvSpPr>
          <p:nvPr/>
        </p:nvSpPr>
        <p:spPr bwMode="auto">
          <a:xfrm>
            <a:off x="228600" y="1143000"/>
            <a:ext cx="8686800" cy="1373188"/>
          </a:xfrm>
          <a:prstGeom prst="rect">
            <a:avLst/>
          </a:prstGeom>
          <a:noFill/>
          <a:ln w="9525">
            <a:noFill/>
            <a:miter lim="800000"/>
            <a:headEnd/>
            <a:tailEnd/>
          </a:ln>
          <a:effectLst/>
        </p:spPr>
        <p:txBody>
          <a:bodyPr>
            <a:spAutoFit/>
          </a:bodyPr>
          <a:lstStyle/>
          <a:p>
            <a:pPr algn="just"/>
            <a:r>
              <a:rPr lang="en-US" sz="2800" i="1" dirty="0">
                <a:latin typeface="Times New Roman" pitchFamily="18" charset="0"/>
              </a:rPr>
              <a:t>Figure </a:t>
            </a:r>
            <a:r>
              <a:rPr lang="en-US" sz="2800" i="1" dirty="0" smtClean="0">
                <a:latin typeface="Times New Roman" pitchFamily="18" charset="0"/>
              </a:rPr>
              <a:t>shows </a:t>
            </a:r>
            <a:r>
              <a:rPr lang="en-US" sz="2800" i="1" dirty="0">
                <a:latin typeface="Times New Roman" pitchFamily="18" charset="0"/>
              </a:rPr>
              <a:t>an example of </a:t>
            </a:r>
            <a:r>
              <a:rPr lang="en-US" sz="2800" i="1" dirty="0" err="1">
                <a:latin typeface="Times New Roman" pitchFamily="18" charset="0"/>
              </a:rPr>
              <a:t>suboption</a:t>
            </a:r>
            <a:r>
              <a:rPr lang="en-US" sz="2800" i="1" dirty="0">
                <a:latin typeface="Times New Roman" pitchFamily="18" charset="0"/>
              </a:rPr>
              <a:t> negotiation. In this example, the client wants to negotiate the type </a:t>
            </a:r>
            <a:br>
              <a:rPr lang="en-US" sz="2800" i="1" dirty="0">
                <a:latin typeface="Times New Roman" pitchFamily="18" charset="0"/>
              </a:rPr>
            </a:br>
            <a:r>
              <a:rPr lang="en-US" sz="2800" i="1" dirty="0">
                <a:latin typeface="Times New Roman" pitchFamily="18" charset="0"/>
              </a:rPr>
              <a:t>of the terminal.</a:t>
            </a:r>
          </a:p>
        </p:txBody>
      </p:sp>
      <p:sp>
        <p:nvSpPr>
          <p:cNvPr id="901131" name="Text Box 11"/>
          <p:cNvSpPr txBox="1">
            <a:spLocks noChangeArrowheads="1"/>
          </p:cNvSpPr>
          <p:nvPr/>
        </p:nvSpPr>
        <p:spPr bwMode="auto">
          <a:xfrm>
            <a:off x="1068388" y="30163"/>
            <a:ext cx="992579" cy="369332"/>
          </a:xfrm>
          <a:prstGeom prst="rect">
            <a:avLst/>
          </a:prstGeom>
          <a:noFill/>
          <a:ln w="9525">
            <a:noFill/>
            <a:miter lim="800000"/>
            <a:headEnd/>
            <a:tailEnd/>
          </a:ln>
          <a:effectLst/>
        </p:spPr>
        <p:txBody>
          <a:bodyPr wrap="none">
            <a:spAutoFit/>
          </a:bodyPr>
          <a:lstStyle/>
          <a:p>
            <a:r>
              <a:rPr lang="en-US" i="1" dirty="0" smtClean="0">
                <a:solidFill>
                  <a:schemeClr val="hlink"/>
                </a:solidFill>
                <a:latin typeface="Times New Roman" pitchFamily="18" charset="0"/>
              </a:rPr>
              <a:t>Example</a:t>
            </a:r>
            <a:endParaRPr lang="en-US" i="1" dirty="0">
              <a:solidFill>
                <a:schemeClr val="hlink"/>
              </a:solidFill>
              <a:latin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323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3236" name="Text Box 4"/>
          <p:cNvSpPr txBox="1">
            <a:spLocks noChangeArrowheads="1"/>
          </p:cNvSpPr>
          <p:nvPr/>
        </p:nvSpPr>
        <p:spPr bwMode="auto">
          <a:xfrm>
            <a:off x="304800" y="762000"/>
            <a:ext cx="4528804" cy="461665"/>
          </a:xfrm>
          <a:prstGeom prst="rect">
            <a:avLst/>
          </a:prstGeom>
          <a:noFill/>
          <a:ln w="9525">
            <a:noFill/>
            <a:miter lim="800000"/>
            <a:headEnd/>
            <a:tailEnd/>
          </a:ln>
          <a:effectLst/>
        </p:spPr>
        <p:txBody>
          <a:bodyPr wrap="none">
            <a:spAutoFit/>
          </a:bodyPr>
          <a:lstStyle/>
          <a:p>
            <a:r>
              <a:rPr lang="en-US" sz="2400" dirty="0">
                <a:solidFill>
                  <a:schemeClr val="folHlink"/>
                </a:solidFill>
                <a:latin typeface="Times New Roman" pitchFamily="18" charset="0"/>
              </a:rPr>
              <a:t>Figure </a:t>
            </a:r>
            <a:r>
              <a:rPr lang="en-US" sz="2000" i="1" dirty="0" smtClean="0">
                <a:latin typeface="Times New Roman" pitchFamily="18" charset="0"/>
              </a:rPr>
              <a:t>Example </a:t>
            </a:r>
            <a:r>
              <a:rPr lang="en-US" sz="2000" i="1" dirty="0">
                <a:latin typeface="Times New Roman" pitchFamily="18" charset="0"/>
              </a:rPr>
              <a:t>of </a:t>
            </a:r>
            <a:r>
              <a:rPr lang="en-US" sz="2000" i="1" dirty="0" err="1">
                <a:latin typeface="Times New Roman" pitchFamily="18" charset="0"/>
              </a:rPr>
              <a:t>suboption</a:t>
            </a:r>
            <a:r>
              <a:rPr lang="en-US" sz="2000" i="1" dirty="0">
                <a:latin typeface="Times New Roman" pitchFamily="18" charset="0"/>
              </a:rPr>
              <a:t> negotiation</a:t>
            </a:r>
          </a:p>
        </p:txBody>
      </p:sp>
      <p:sp>
        <p:nvSpPr>
          <p:cNvPr id="86323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3240" name="Picture 8"/>
          <p:cNvPicPr>
            <a:picLocks noChangeAspect="1" noChangeArrowheads="1"/>
          </p:cNvPicPr>
          <p:nvPr/>
        </p:nvPicPr>
        <p:blipFill>
          <a:blip r:embed="rId3" cstate="print"/>
          <a:srcRect/>
          <a:stretch>
            <a:fillRect/>
          </a:stretch>
        </p:blipFill>
        <p:spPr bwMode="auto">
          <a:xfrm>
            <a:off x="1123950" y="2055813"/>
            <a:ext cx="6572250" cy="3278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7091" name="Text Box 3"/>
          <p:cNvSpPr txBox="1">
            <a:spLocks noChangeArrowheads="1"/>
          </p:cNvSpPr>
          <p:nvPr/>
        </p:nvSpPr>
        <p:spPr bwMode="auto">
          <a:xfrm>
            <a:off x="228600" y="406400"/>
            <a:ext cx="2268570"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ELECTRONIC </a:t>
            </a:r>
            <a:r>
              <a:rPr lang="en-US" dirty="0">
                <a:effectLst>
                  <a:outerShdw blurRad="38100" dist="38100" dir="2700000" algn="tl">
                    <a:srgbClr val="C0C0C0"/>
                  </a:outerShdw>
                </a:effectLst>
                <a:latin typeface="Times" pitchFamily="18" charset="0"/>
              </a:rPr>
              <a:t>MAIL</a:t>
            </a:r>
          </a:p>
        </p:txBody>
      </p:sp>
      <p:sp>
        <p:nvSpPr>
          <p:cNvPr id="85709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57093" name="Rectangle 5"/>
          <p:cNvSpPr>
            <a:spLocks noChangeArrowheads="1"/>
          </p:cNvSpPr>
          <p:nvPr/>
        </p:nvSpPr>
        <p:spPr bwMode="auto">
          <a:xfrm>
            <a:off x="304800" y="1447800"/>
            <a:ext cx="8229600" cy="2227263"/>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One of the most popular Internet services is electronic mail (e-mail). The designers of the Internet probably never imagined the popularity of this application program. Its architecture consists of several components that we discuss in this chapter.</a:t>
            </a:r>
          </a:p>
        </p:txBody>
      </p:sp>
      <p:sp>
        <p:nvSpPr>
          <p:cNvPr id="857094" name="Rectangle 6"/>
          <p:cNvSpPr>
            <a:spLocks noChangeArrowheads="1"/>
          </p:cNvSpPr>
          <p:nvPr/>
        </p:nvSpPr>
        <p:spPr bwMode="auto">
          <a:xfrm>
            <a:off x="152400" y="4438650"/>
            <a:ext cx="6705600" cy="191770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Architecture</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User Agent</a:t>
            </a:r>
          </a:p>
          <a:p>
            <a:pPr>
              <a:buClr>
                <a:schemeClr val="tx1"/>
              </a:buClr>
              <a:buSzPct val="117000"/>
              <a:buFont typeface="Wingdings" pitchFamily="2" charset="2"/>
              <a:buNone/>
            </a:pPr>
            <a:r>
              <a:rPr lang="fr-FR" sz="2400">
                <a:solidFill>
                  <a:srgbClr val="0033CC"/>
                </a:solidFill>
                <a:latin typeface="Times New Roman" pitchFamily="18" charset="0"/>
              </a:rPr>
              <a:t>Message Transfer Agent: SMTP</a:t>
            </a:r>
          </a:p>
          <a:p>
            <a:pPr>
              <a:buClr>
                <a:schemeClr val="tx1"/>
              </a:buClr>
              <a:buSzPct val="117000"/>
              <a:buFont typeface="Wingdings" pitchFamily="2" charset="2"/>
              <a:buNone/>
            </a:pPr>
            <a:r>
              <a:rPr lang="en-US" sz="2400">
                <a:solidFill>
                  <a:srgbClr val="0033CC"/>
                </a:solidFill>
                <a:latin typeface="Times New Roman" pitchFamily="18" charset="0"/>
              </a:rPr>
              <a:t>Message Access Agent: POP and IMAP</a:t>
            </a:r>
          </a:p>
          <a:p>
            <a:pPr>
              <a:buClr>
                <a:schemeClr val="tx1"/>
              </a:buClr>
              <a:buSzPct val="117000"/>
              <a:buFont typeface="Wingdings" pitchFamily="2" charset="2"/>
              <a:buNone/>
            </a:pPr>
            <a:r>
              <a:rPr lang="en-US" sz="2400">
                <a:solidFill>
                  <a:srgbClr val="0033CC"/>
                </a:solidFill>
                <a:latin typeface="Times New Roman" pitchFamily="18" charset="0"/>
              </a:rPr>
              <a:t>Web-Based Mail</a:t>
            </a:r>
          </a:p>
        </p:txBody>
      </p:sp>
      <p:sp>
        <p:nvSpPr>
          <p:cNvPr id="857095" name="Text Box 7"/>
          <p:cNvSpPr txBox="1">
            <a:spLocks noChangeArrowheads="1"/>
          </p:cNvSpPr>
          <p:nvPr/>
        </p:nvSpPr>
        <p:spPr bwMode="auto">
          <a:xfrm>
            <a:off x="165100" y="39624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425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4260" name="Text Box 4"/>
          <p:cNvSpPr txBox="1">
            <a:spLocks noChangeArrowheads="1"/>
          </p:cNvSpPr>
          <p:nvPr/>
        </p:nvSpPr>
        <p:spPr bwMode="auto">
          <a:xfrm>
            <a:off x="304800" y="762000"/>
            <a:ext cx="3486980"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First </a:t>
            </a:r>
            <a:r>
              <a:rPr lang="en-US" sz="2000" i="1" dirty="0">
                <a:latin typeface="Times New Roman" pitchFamily="18" charset="0"/>
              </a:rPr>
              <a:t>scenario in electronic mail</a:t>
            </a:r>
          </a:p>
        </p:txBody>
      </p:sp>
      <p:sp>
        <p:nvSpPr>
          <p:cNvPr id="86426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4262" name="Picture 6"/>
          <p:cNvPicPr>
            <a:picLocks noChangeAspect="1" noChangeArrowheads="1"/>
          </p:cNvPicPr>
          <p:nvPr/>
        </p:nvPicPr>
        <p:blipFill>
          <a:blip r:embed="rId3" cstate="print"/>
          <a:srcRect/>
          <a:stretch>
            <a:fillRect/>
          </a:stretch>
        </p:blipFill>
        <p:spPr bwMode="auto">
          <a:xfrm>
            <a:off x="1362075" y="2286000"/>
            <a:ext cx="6334125" cy="304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372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883722"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883723"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a:t>When the sender and the receiver of an e-mail are on the same system,</a:t>
            </a:r>
          </a:p>
          <a:p>
            <a:pPr algn="ctr"/>
            <a:r>
              <a:rPr lang="en-US"/>
              <a:t>we need only two user agents.</a:t>
            </a:r>
          </a:p>
        </p:txBody>
      </p:sp>
      <p:grpSp>
        <p:nvGrpSpPr>
          <p:cNvPr id="2" name="Group 12"/>
          <p:cNvGrpSpPr>
            <a:grpSpLocks/>
          </p:cNvGrpSpPr>
          <p:nvPr/>
        </p:nvGrpSpPr>
        <p:grpSpPr bwMode="auto">
          <a:xfrm>
            <a:off x="457200" y="2024063"/>
            <a:ext cx="1143000" cy="566737"/>
            <a:chOff x="1200" y="1248"/>
            <a:chExt cx="720" cy="357"/>
          </a:xfrm>
        </p:grpSpPr>
        <p:pic>
          <p:nvPicPr>
            <p:cNvPr id="883725"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372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528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5284" name="Text Box 4"/>
          <p:cNvSpPr txBox="1">
            <a:spLocks noChangeArrowheads="1"/>
          </p:cNvSpPr>
          <p:nvPr/>
        </p:nvSpPr>
        <p:spPr bwMode="auto">
          <a:xfrm>
            <a:off x="304800" y="762000"/>
            <a:ext cx="3730637"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Second </a:t>
            </a:r>
            <a:r>
              <a:rPr lang="en-US" sz="2000" i="1" dirty="0">
                <a:latin typeface="Times New Roman" pitchFamily="18" charset="0"/>
              </a:rPr>
              <a:t>scenario in electronic mail</a:t>
            </a:r>
          </a:p>
        </p:txBody>
      </p:sp>
      <p:sp>
        <p:nvSpPr>
          <p:cNvPr id="86528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5287" name="Picture 7"/>
          <p:cNvPicPr>
            <a:picLocks noChangeAspect="1" noChangeArrowheads="1"/>
          </p:cNvPicPr>
          <p:nvPr/>
        </p:nvPicPr>
        <p:blipFill>
          <a:blip r:embed="rId3" cstate="print"/>
          <a:srcRect/>
          <a:stretch>
            <a:fillRect/>
          </a:stretch>
        </p:blipFill>
        <p:spPr bwMode="auto">
          <a:xfrm>
            <a:off x="304800" y="1978025"/>
            <a:ext cx="8601075" cy="3203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4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4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4745" name="Line 9"/>
          <p:cNvSpPr>
            <a:spLocks noChangeShapeType="1"/>
          </p:cNvSpPr>
          <p:nvPr/>
        </p:nvSpPr>
        <p:spPr bwMode="auto">
          <a:xfrm>
            <a:off x="457200" y="2286000"/>
            <a:ext cx="8153400" cy="0"/>
          </a:xfrm>
          <a:prstGeom prst="line">
            <a:avLst/>
          </a:prstGeom>
          <a:noFill/>
          <a:ln w="76200">
            <a:solidFill>
              <a:srgbClr val="009900"/>
            </a:solidFill>
            <a:round/>
            <a:headEnd/>
            <a:tailEnd/>
          </a:ln>
          <a:effectLst/>
        </p:spPr>
        <p:txBody>
          <a:bodyPr/>
          <a:lstStyle/>
          <a:p>
            <a:endParaRPr lang="en-US"/>
          </a:p>
        </p:txBody>
      </p:sp>
      <p:sp>
        <p:nvSpPr>
          <p:cNvPr id="884746" name="Line 10"/>
          <p:cNvSpPr>
            <a:spLocks noChangeShapeType="1"/>
          </p:cNvSpPr>
          <p:nvPr/>
        </p:nvSpPr>
        <p:spPr bwMode="auto">
          <a:xfrm>
            <a:off x="458788" y="4495800"/>
            <a:ext cx="8153400" cy="0"/>
          </a:xfrm>
          <a:prstGeom prst="line">
            <a:avLst/>
          </a:prstGeom>
          <a:noFill/>
          <a:ln w="76200">
            <a:solidFill>
              <a:srgbClr val="009900"/>
            </a:solidFill>
            <a:round/>
            <a:headEnd/>
            <a:tailEnd/>
          </a:ln>
          <a:effectLst/>
        </p:spPr>
        <p:txBody>
          <a:bodyPr/>
          <a:lstStyle/>
          <a:p>
            <a:endParaRPr lang="en-US"/>
          </a:p>
        </p:txBody>
      </p:sp>
      <p:sp>
        <p:nvSpPr>
          <p:cNvPr id="884747"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a:effectLst/>
        </p:spPr>
        <p:txBody>
          <a:bodyPr>
            <a:spAutoFit/>
          </a:bodyPr>
          <a:lstStyle/>
          <a:p>
            <a:pPr algn="ctr"/>
            <a:r>
              <a:rPr lang="en-US"/>
              <a:t>When the sender and the receiver of an e-mail are on different systems, we</a:t>
            </a:r>
          </a:p>
          <a:p>
            <a:pPr algn="ctr"/>
            <a:r>
              <a:rPr lang="en-US"/>
              <a:t>need two UAs and a pair of </a:t>
            </a:r>
            <a:br>
              <a:rPr lang="en-US"/>
            </a:br>
            <a:r>
              <a:rPr lang="en-US"/>
              <a:t>MTAs (client and server).</a:t>
            </a:r>
          </a:p>
        </p:txBody>
      </p:sp>
      <p:grpSp>
        <p:nvGrpSpPr>
          <p:cNvPr id="2" name="Group 12"/>
          <p:cNvGrpSpPr>
            <a:grpSpLocks/>
          </p:cNvGrpSpPr>
          <p:nvPr/>
        </p:nvGrpSpPr>
        <p:grpSpPr bwMode="auto">
          <a:xfrm>
            <a:off x="457200" y="1600200"/>
            <a:ext cx="1143000" cy="566738"/>
            <a:chOff x="1200" y="1248"/>
            <a:chExt cx="720" cy="357"/>
          </a:xfrm>
        </p:grpSpPr>
        <p:pic>
          <p:nvPicPr>
            <p:cNvPr id="884749"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4750"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Line 2"/>
          <p:cNvSpPr>
            <a:spLocks noChangeShapeType="1"/>
          </p:cNvSpPr>
          <p:nvPr/>
        </p:nvSpPr>
        <p:spPr bwMode="auto">
          <a:xfrm>
            <a:off x="152400" y="76200"/>
            <a:ext cx="8763000" cy="0"/>
          </a:xfrm>
          <a:prstGeom prst="line">
            <a:avLst/>
          </a:prstGeom>
          <a:noFill/>
          <a:ln w="76200">
            <a:solidFill>
              <a:schemeClr val="hlink"/>
            </a:solidFill>
            <a:round/>
            <a:headEnd/>
            <a:tailEnd/>
          </a:ln>
          <a:effectLst/>
        </p:spPr>
        <p:txBody>
          <a:bodyPr/>
          <a:lstStyle/>
          <a:p>
            <a:endParaRPr lang="en-US"/>
          </a:p>
        </p:txBody>
      </p:sp>
      <p:sp>
        <p:nvSpPr>
          <p:cNvPr id="866307" name="Line 3"/>
          <p:cNvSpPr>
            <a:spLocks noChangeShapeType="1"/>
          </p:cNvSpPr>
          <p:nvPr/>
        </p:nvSpPr>
        <p:spPr bwMode="auto">
          <a:xfrm>
            <a:off x="152400" y="914400"/>
            <a:ext cx="8763000" cy="0"/>
          </a:xfrm>
          <a:prstGeom prst="line">
            <a:avLst/>
          </a:prstGeom>
          <a:noFill/>
          <a:ln w="19050">
            <a:solidFill>
              <a:schemeClr val="hlink"/>
            </a:solidFill>
            <a:round/>
            <a:headEnd/>
            <a:tailEnd/>
          </a:ln>
          <a:effectLst/>
        </p:spPr>
        <p:txBody>
          <a:bodyPr/>
          <a:lstStyle/>
          <a:p>
            <a:endParaRPr lang="en-US"/>
          </a:p>
        </p:txBody>
      </p:sp>
      <p:sp>
        <p:nvSpPr>
          <p:cNvPr id="866308" name="Text Box 4"/>
          <p:cNvSpPr txBox="1">
            <a:spLocks noChangeArrowheads="1"/>
          </p:cNvSpPr>
          <p:nvPr/>
        </p:nvSpPr>
        <p:spPr bwMode="auto">
          <a:xfrm>
            <a:off x="304800" y="304800"/>
            <a:ext cx="3549626"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Third </a:t>
            </a:r>
            <a:r>
              <a:rPr lang="en-US" sz="2000" i="1" dirty="0">
                <a:latin typeface="Times New Roman" pitchFamily="18" charset="0"/>
              </a:rPr>
              <a:t>scenario in electronic mail</a:t>
            </a:r>
          </a:p>
        </p:txBody>
      </p:sp>
      <p:sp>
        <p:nvSpPr>
          <p:cNvPr id="866309"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66310" name="Picture 6"/>
          <p:cNvPicPr>
            <a:picLocks noChangeAspect="1" noChangeArrowheads="1"/>
          </p:cNvPicPr>
          <p:nvPr/>
        </p:nvPicPr>
        <p:blipFill>
          <a:blip r:embed="rId3" cstate="print"/>
          <a:srcRect/>
          <a:stretch>
            <a:fillRect/>
          </a:stretch>
        </p:blipFill>
        <p:spPr bwMode="auto">
          <a:xfrm>
            <a:off x="1123950" y="1016000"/>
            <a:ext cx="6343650" cy="500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5769"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885770" name="Line 10"/>
          <p:cNvSpPr>
            <a:spLocks noChangeShapeType="1"/>
          </p:cNvSpPr>
          <p:nvPr/>
        </p:nvSpPr>
        <p:spPr bwMode="auto">
          <a:xfrm>
            <a:off x="458788" y="4876800"/>
            <a:ext cx="8153400" cy="0"/>
          </a:xfrm>
          <a:prstGeom prst="line">
            <a:avLst/>
          </a:prstGeom>
          <a:noFill/>
          <a:ln w="76200">
            <a:solidFill>
              <a:srgbClr val="009900"/>
            </a:solidFill>
            <a:round/>
            <a:headEnd/>
            <a:tailEnd/>
          </a:ln>
          <a:effectLst/>
        </p:spPr>
        <p:txBody>
          <a:bodyPr/>
          <a:lstStyle/>
          <a:p>
            <a:endParaRPr lang="en-US"/>
          </a:p>
        </p:txBody>
      </p:sp>
      <p:sp>
        <p:nvSpPr>
          <p:cNvPr id="885771" name="Rectangle 11"/>
          <p:cNvSpPr>
            <a:spLocks noChangeArrowheads="1"/>
          </p:cNvSpPr>
          <p:nvPr/>
        </p:nvSpPr>
        <p:spPr bwMode="auto">
          <a:xfrm>
            <a:off x="495300" y="2759075"/>
            <a:ext cx="8077200" cy="2041525"/>
          </a:xfrm>
          <a:prstGeom prst="rect">
            <a:avLst/>
          </a:prstGeom>
          <a:solidFill>
            <a:srgbClr val="99FF33"/>
          </a:solidFill>
          <a:ln w="76200" algn="ctr">
            <a:noFill/>
            <a:miter lim="800000"/>
            <a:headEnd/>
            <a:tailEnd/>
          </a:ln>
          <a:effectLst/>
        </p:spPr>
        <p:txBody>
          <a:bodyPr>
            <a:spAutoFit/>
          </a:bodyPr>
          <a:lstStyle/>
          <a:p>
            <a:pPr algn="ctr"/>
            <a:r>
              <a:rPr lang="en-US"/>
              <a:t>When the sender is connected to the mail server via a LAN or a WAN,</a:t>
            </a:r>
          </a:p>
          <a:p>
            <a:pPr algn="ctr"/>
            <a:r>
              <a:rPr lang="en-US"/>
              <a:t>we need two UAs and two pairs</a:t>
            </a:r>
          </a:p>
          <a:p>
            <a:pPr algn="ctr"/>
            <a:r>
              <a:rPr lang="en-US"/>
              <a:t>of MTAs (client and server).</a:t>
            </a:r>
          </a:p>
        </p:txBody>
      </p:sp>
      <p:grpSp>
        <p:nvGrpSpPr>
          <p:cNvPr id="2" name="Group 12"/>
          <p:cNvGrpSpPr>
            <a:grpSpLocks/>
          </p:cNvGrpSpPr>
          <p:nvPr/>
        </p:nvGrpSpPr>
        <p:grpSpPr bwMode="auto">
          <a:xfrm>
            <a:off x="457200" y="2024063"/>
            <a:ext cx="1143000" cy="566737"/>
            <a:chOff x="1200" y="1248"/>
            <a:chExt cx="720" cy="357"/>
          </a:xfrm>
        </p:grpSpPr>
        <p:pic>
          <p:nvPicPr>
            <p:cNvPr id="885773"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5774"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835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8356" name="Text Box 4"/>
          <p:cNvSpPr txBox="1">
            <a:spLocks noChangeArrowheads="1"/>
          </p:cNvSpPr>
          <p:nvPr/>
        </p:nvSpPr>
        <p:spPr bwMode="auto">
          <a:xfrm>
            <a:off x="304800" y="762000"/>
            <a:ext cx="227979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Domain </a:t>
            </a:r>
            <a:r>
              <a:rPr lang="en-US" sz="2000" i="1" dirty="0">
                <a:latin typeface="Times New Roman" pitchFamily="18" charset="0"/>
              </a:rPr>
              <a:t>name space</a:t>
            </a:r>
          </a:p>
        </p:txBody>
      </p:sp>
      <p:sp>
        <p:nvSpPr>
          <p:cNvPr id="86835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8359" name="Picture 7"/>
          <p:cNvPicPr>
            <a:picLocks noChangeAspect="1" noChangeArrowheads="1"/>
          </p:cNvPicPr>
          <p:nvPr/>
        </p:nvPicPr>
        <p:blipFill>
          <a:blip r:embed="rId3" cstate="print"/>
          <a:srcRect/>
          <a:stretch>
            <a:fillRect/>
          </a:stretch>
        </p:blipFill>
        <p:spPr bwMode="auto">
          <a:xfrm>
            <a:off x="911225" y="1970088"/>
            <a:ext cx="7623175" cy="3516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6733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67332" name="Text Box 4"/>
          <p:cNvSpPr txBox="1">
            <a:spLocks noChangeArrowheads="1"/>
          </p:cNvSpPr>
          <p:nvPr/>
        </p:nvSpPr>
        <p:spPr bwMode="auto">
          <a:xfrm>
            <a:off x="304800" y="381000"/>
            <a:ext cx="3701783"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Fourth </a:t>
            </a:r>
            <a:r>
              <a:rPr lang="en-US" sz="2000" i="1" dirty="0">
                <a:latin typeface="Times New Roman" pitchFamily="18" charset="0"/>
              </a:rPr>
              <a:t>scenario in electronic mail</a:t>
            </a:r>
          </a:p>
        </p:txBody>
      </p:sp>
      <p:sp>
        <p:nvSpPr>
          <p:cNvPr id="867333"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67334" name="Picture 6"/>
          <p:cNvPicPr>
            <a:picLocks noChangeAspect="1" noChangeArrowheads="1"/>
          </p:cNvPicPr>
          <p:nvPr/>
        </p:nvPicPr>
        <p:blipFill>
          <a:blip r:embed="rId3" cstate="print"/>
          <a:srcRect/>
          <a:stretch>
            <a:fillRect/>
          </a:stretch>
        </p:blipFill>
        <p:spPr bwMode="auto">
          <a:xfrm>
            <a:off x="1157288" y="1295400"/>
            <a:ext cx="6462712" cy="4843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835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8356" name="Text Box 4"/>
          <p:cNvSpPr txBox="1">
            <a:spLocks noChangeArrowheads="1"/>
          </p:cNvSpPr>
          <p:nvPr/>
        </p:nvSpPr>
        <p:spPr bwMode="auto">
          <a:xfrm>
            <a:off x="304800" y="762000"/>
            <a:ext cx="385086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Push </a:t>
            </a:r>
            <a:r>
              <a:rPr lang="en-US" sz="2000" i="1" dirty="0">
                <a:latin typeface="Times New Roman" pitchFamily="18" charset="0"/>
              </a:rPr>
              <a:t>versus pull in electronic email</a:t>
            </a:r>
          </a:p>
        </p:txBody>
      </p:sp>
      <p:sp>
        <p:nvSpPr>
          <p:cNvPr id="86835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8358" name="Picture 6"/>
          <p:cNvPicPr>
            <a:picLocks noChangeAspect="1" noChangeArrowheads="1"/>
          </p:cNvPicPr>
          <p:nvPr/>
        </p:nvPicPr>
        <p:blipFill>
          <a:blip r:embed="rId3" cstate="print"/>
          <a:srcRect/>
          <a:stretch>
            <a:fillRect/>
          </a:stretch>
        </p:blipFill>
        <p:spPr bwMode="auto">
          <a:xfrm>
            <a:off x="1419225" y="1916113"/>
            <a:ext cx="5895975" cy="36464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6793" name="Line 9"/>
          <p:cNvSpPr>
            <a:spLocks noChangeShapeType="1"/>
          </p:cNvSpPr>
          <p:nvPr/>
        </p:nvSpPr>
        <p:spPr bwMode="auto">
          <a:xfrm>
            <a:off x="457200" y="1981200"/>
            <a:ext cx="8153400" cy="0"/>
          </a:xfrm>
          <a:prstGeom prst="line">
            <a:avLst/>
          </a:prstGeom>
          <a:noFill/>
          <a:ln w="76200">
            <a:solidFill>
              <a:srgbClr val="009900"/>
            </a:solidFill>
            <a:round/>
            <a:headEnd/>
            <a:tailEnd/>
          </a:ln>
          <a:effectLst/>
        </p:spPr>
        <p:txBody>
          <a:bodyPr/>
          <a:lstStyle/>
          <a:p>
            <a:endParaRPr lang="en-US"/>
          </a:p>
        </p:txBody>
      </p:sp>
      <p:sp>
        <p:nvSpPr>
          <p:cNvPr id="886794" name="Line 10"/>
          <p:cNvSpPr>
            <a:spLocks noChangeShapeType="1"/>
          </p:cNvSpPr>
          <p:nvPr/>
        </p:nvSpPr>
        <p:spPr bwMode="auto">
          <a:xfrm>
            <a:off x="458788" y="5638800"/>
            <a:ext cx="8153400" cy="0"/>
          </a:xfrm>
          <a:prstGeom prst="line">
            <a:avLst/>
          </a:prstGeom>
          <a:noFill/>
          <a:ln w="76200">
            <a:solidFill>
              <a:srgbClr val="009900"/>
            </a:solidFill>
            <a:round/>
            <a:headEnd/>
            <a:tailEnd/>
          </a:ln>
          <a:effectLst/>
        </p:spPr>
        <p:txBody>
          <a:bodyPr/>
          <a:lstStyle/>
          <a:p>
            <a:endParaRPr lang="en-US"/>
          </a:p>
        </p:txBody>
      </p:sp>
      <p:sp>
        <p:nvSpPr>
          <p:cNvPr id="886795" name="Rectangle 11"/>
          <p:cNvSpPr>
            <a:spLocks noChangeArrowheads="1"/>
          </p:cNvSpPr>
          <p:nvPr/>
        </p:nvSpPr>
        <p:spPr bwMode="auto">
          <a:xfrm>
            <a:off x="495300" y="2073275"/>
            <a:ext cx="8077200" cy="3503613"/>
          </a:xfrm>
          <a:prstGeom prst="rect">
            <a:avLst/>
          </a:prstGeom>
          <a:solidFill>
            <a:srgbClr val="99FF33"/>
          </a:solidFill>
          <a:ln w="76200" algn="ctr">
            <a:noFill/>
            <a:miter lim="800000"/>
            <a:headEnd/>
            <a:tailEnd/>
          </a:ln>
          <a:effectLst/>
        </p:spPr>
        <p:txBody>
          <a:bodyPr>
            <a:spAutoFit/>
          </a:bodyPr>
          <a:lstStyle/>
          <a:p>
            <a:pPr algn="ctr"/>
            <a:r>
              <a:rPr lang="en-US"/>
              <a:t>When both sender and receiver are connected to the mail server via </a:t>
            </a:r>
          </a:p>
          <a:p>
            <a:pPr algn="ctr"/>
            <a:r>
              <a:rPr lang="en-US"/>
              <a:t>a LAN or a WAN, we need two </a:t>
            </a:r>
          </a:p>
          <a:p>
            <a:pPr algn="ctr"/>
            <a:r>
              <a:rPr lang="en-US"/>
              <a:t>UAs, two pairs of MTAs </a:t>
            </a:r>
          </a:p>
          <a:p>
            <a:pPr algn="ctr"/>
            <a:r>
              <a:rPr lang="en-US"/>
              <a:t>and a pair of MAAs.</a:t>
            </a:r>
          </a:p>
          <a:p>
            <a:pPr algn="ctr"/>
            <a:r>
              <a:rPr lang="en-US" i="1">
                <a:solidFill>
                  <a:schemeClr val="hlink"/>
                </a:solidFill>
              </a:rPr>
              <a:t>This is the most common situation today.</a:t>
            </a:r>
          </a:p>
        </p:txBody>
      </p:sp>
      <p:grpSp>
        <p:nvGrpSpPr>
          <p:cNvPr id="2" name="Group 12"/>
          <p:cNvGrpSpPr>
            <a:grpSpLocks/>
          </p:cNvGrpSpPr>
          <p:nvPr/>
        </p:nvGrpSpPr>
        <p:grpSpPr bwMode="auto">
          <a:xfrm>
            <a:off x="457200" y="1338263"/>
            <a:ext cx="1143000" cy="566737"/>
            <a:chOff x="1200" y="1248"/>
            <a:chExt cx="720" cy="357"/>
          </a:xfrm>
        </p:grpSpPr>
        <p:pic>
          <p:nvPicPr>
            <p:cNvPr id="886797"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6798"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6937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69380" name="Text Box 4"/>
          <p:cNvSpPr txBox="1">
            <a:spLocks noChangeArrowheads="1"/>
          </p:cNvSpPr>
          <p:nvPr/>
        </p:nvSpPr>
        <p:spPr bwMode="auto">
          <a:xfrm>
            <a:off x="304800" y="762000"/>
            <a:ext cx="2438488"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Services </a:t>
            </a:r>
            <a:r>
              <a:rPr lang="en-US" sz="2000" i="1" dirty="0">
                <a:latin typeface="Times New Roman" pitchFamily="18" charset="0"/>
              </a:rPr>
              <a:t>of user agent</a:t>
            </a:r>
          </a:p>
        </p:txBody>
      </p:sp>
      <p:sp>
        <p:nvSpPr>
          <p:cNvPr id="86938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9382" name="Picture 6"/>
          <p:cNvPicPr>
            <a:picLocks noChangeAspect="1" noChangeArrowheads="1"/>
          </p:cNvPicPr>
          <p:nvPr/>
        </p:nvPicPr>
        <p:blipFill>
          <a:blip r:embed="rId3" cstate="print"/>
          <a:srcRect/>
          <a:stretch>
            <a:fillRect/>
          </a:stretch>
        </p:blipFill>
        <p:spPr bwMode="auto">
          <a:xfrm>
            <a:off x="228600" y="2452688"/>
            <a:ext cx="8666163" cy="20431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7817"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887818"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887819"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a:t>Some examples of command-driven user agents are </a:t>
            </a:r>
            <a:r>
              <a:rPr lang="en-US" i="1"/>
              <a:t>mail</a:t>
            </a:r>
            <a:r>
              <a:rPr lang="en-US"/>
              <a:t>, </a:t>
            </a:r>
            <a:r>
              <a:rPr lang="en-US" i="1"/>
              <a:t>pine</a:t>
            </a:r>
            <a:r>
              <a:rPr lang="en-US"/>
              <a:t>, </a:t>
            </a:r>
            <a:br>
              <a:rPr lang="en-US"/>
            </a:br>
            <a:r>
              <a:rPr lang="en-US"/>
              <a:t>and </a:t>
            </a:r>
            <a:r>
              <a:rPr lang="en-US" i="1"/>
              <a:t>elm</a:t>
            </a:r>
            <a:r>
              <a:rPr lang="en-US"/>
              <a:t>.</a:t>
            </a:r>
          </a:p>
        </p:txBody>
      </p:sp>
      <p:grpSp>
        <p:nvGrpSpPr>
          <p:cNvPr id="2" name="Group 12"/>
          <p:cNvGrpSpPr>
            <a:grpSpLocks/>
          </p:cNvGrpSpPr>
          <p:nvPr/>
        </p:nvGrpSpPr>
        <p:grpSpPr bwMode="auto">
          <a:xfrm>
            <a:off x="457200" y="2024063"/>
            <a:ext cx="1143000" cy="566737"/>
            <a:chOff x="1200" y="1248"/>
            <a:chExt cx="720" cy="357"/>
          </a:xfrm>
        </p:grpSpPr>
        <p:pic>
          <p:nvPicPr>
            <p:cNvPr id="887821"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7822"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884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888842"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888843"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a:t>Some examples of GUI-based user agents are </a:t>
            </a:r>
            <a:r>
              <a:rPr lang="en-US" i="1"/>
              <a:t>Eudora</a:t>
            </a:r>
            <a:r>
              <a:rPr lang="en-US"/>
              <a:t>, </a:t>
            </a:r>
            <a:r>
              <a:rPr lang="en-US" i="1"/>
              <a:t>Outlook</a:t>
            </a:r>
            <a:r>
              <a:rPr lang="en-US"/>
              <a:t>, and </a:t>
            </a:r>
            <a:r>
              <a:rPr lang="en-US" i="1"/>
              <a:t>Netscape</a:t>
            </a:r>
            <a:r>
              <a:rPr lang="en-US"/>
              <a:t>.</a:t>
            </a:r>
          </a:p>
        </p:txBody>
      </p:sp>
      <p:grpSp>
        <p:nvGrpSpPr>
          <p:cNvPr id="2" name="Group 12"/>
          <p:cNvGrpSpPr>
            <a:grpSpLocks/>
          </p:cNvGrpSpPr>
          <p:nvPr/>
        </p:nvGrpSpPr>
        <p:grpSpPr bwMode="auto">
          <a:xfrm>
            <a:off x="457200" y="2024063"/>
            <a:ext cx="1143000" cy="566737"/>
            <a:chOff x="1200" y="1248"/>
            <a:chExt cx="720" cy="357"/>
          </a:xfrm>
        </p:grpSpPr>
        <p:pic>
          <p:nvPicPr>
            <p:cNvPr id="888845"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884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040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0404" name="Text Box 4"/>
          <p:cNvSpPr txBox="1">
            <a:spLocks noChangeArrowheads="1"/>
          </p:cNvSpPr>
          <p:nvPr/>
        </p:nvSpPr>
        <p:spPr bwMode="auto">
          <a:xfrm>
            <a:off x="304800" y="381000"/>
            <a:ext cx="2255746"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Format </a:t>
            </a:r>
            <a:r>
              <a:rPr lang="en-US" sz="2000" i="1" dirty="0">
                <a:latin typeface="Times New Roman" pitchFamily="18" charset="0"/>
              </a:rPr>
              <a:t>of an e-mail</a:t>
            </a:r>
          </a:p>
        </p:txBody>
      </p:sp>
      <p:sp>
        <p:nvSpPr>
          <p:cNvPr id="870405"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870406" name="Picture 6"/>
          <p:cNvPicPr>
            <a:picLocks noChangeAspect="1" noChangeArrowheads="1"/>
          </p:cNvPicPr>
          <p:nvPr/>
        </p:nvPicPr>
        <p:blipFill>
          <a:blip r:embed="rId3" cstate="print"/>
          <a:srcRect/>
          <a:stretch>
            <a:fillRect/>
          </a:stretch>
        </p:blipFill>
        <p:spPr bwMode="auto">
          <a:xfrm>
            <a:off x="1138238" y="1087438"/>
            <a:ext cx="6253162" cy="5084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142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1428" name="Text Box 4"/>
          <p:cNvSpPr txBox="1">
            <a:spLocks noChangeArrowheads="1"/>
          </p:cNvSpPr>
          <p:nvPr/>
        </p:nvSpPr>
        <p:spPr bwMode="auto">
          <a:xfrm>
            <a:off x="304800" y="762000"/>
            <a:ext cx="3530600" cy="457200"/>
          </a:xfrm>
          <a:prstGeom prst="rect">
            <a:avLst/>
          </a:prstGeom>
          <a:noFill/>
          <a:ln w="9525">
            <a:noFill/>
            <a:miter lim="800000"/>
            <a:headEnd/>
            <a:tailEnd/>
          </a:ln>
          <a:effectLst/>
        </p:spPr>
        <p:txBody>
          <a:bodyPr wrap="none">
            <a:spAutoFit/>
          </a:bodyPr>
          <a:lstStyle/>
          <a:p>
            <a:r>
              <a:rPr lang="en-US" sz="2400">
                <a:solidFill>
                  <a:schemeClr val="folHlink"/>
                </a:solidFill>
                <a:latin typeface="Times New Roman" pitchFamily="18" charset="0"/>
              </a:rPr>
              <a:t>Figure 26.13  </a:t>
            </a:r>
            <a:r>
              <a:rPr lang="en-US" sz="2000" i="1">
                <a:latin typeface="Times New Roman" pitchFamily="18" charset="0"/>
              </a:rPr>
              <a:t>E-mail address</a:t>
            </a:r>
          </a:p>
        </p:txBody>
      </p:sp>
      <p:sp>
        <p:nvSpPr>
          <p:cNvPr id="87142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1430" name="Picture 6"/>
          <p:cNvPicPr>
            <a:picLocks noChangeAspect="1" noChangeArrowheads="1"/>
          </p:cNvPicPr>
          <p:nvPr/>
        </p:nvPicPr>
        <p:blipFill>
          <a:blip r:embed="rId3" cstate="print"/>
          <a:srcRect/>
          <a:stretch>
            <a:fillRect/>
          </a:stretch>
        </p:blipFill>
        <p:spPr bwMode="auto">
          <a:xfrm>
            <a:off x="304800" y="2701925"/>
            <a:ext cx="7615238" cy="232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245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2452" name="Text Box 4"/>
          <p:cNvSpPr txBox="1">
            <a:spLocks noChangeArrowheads="1"/>
          </p:cNvSpPr>
          <p:nvPr/>
        </p:nvSpPr>
        <p:spPr bwMode="auto">
          <a:xfrm>
            <a:off x="304800" y="762000"/>
            <a:ext cx="2679700" cy="457200"/>
          </a:xfrm>
          <a:prstGeom prst="rect">
            <a:avLst/>
          </a:prstGeom>
          <a:noFill/>
          <a:ln w="9525">
            <a:noFill/>
            <a:miter lim="800000"/>
            <a:headEnd/>
            <a:tailEnd/>
          </a:ln>
          <a:effectLst/>
        </p:spPr>
        <p:txBody>
          <a:bodyPr wrap="none">
            <a:spAutoFit/>
          </a:bodyPr>
          <a:lstStyle/>
          <a:p>
            <a:r>
              <a:rPr lang="en-US" sz="2400">
                <a:solidFill>
                  <a:schemeClr val="folHlink"/>
                </a:solidFill>
                <a:latin typeface="Times New Roman" pitchFamily="18" charset="0"/>
              </a:rPr>
              <a:t>Figure 26.14  </a:t>
            </a:r>
            <a:r>
              <a:rPr lang="en-US" sz="2000" i="1">
                <a:latin typeface="Times New Roman" pitchFamily="18" charset="0"/>
              </a:rPr>
              <a:t>MIME</a:t>
            </a:r>
          </a:p>
        </p:txBody>
      </p:sp>
      <p:sp>
        <p:nvSpPr>
          <p:cNvPr id="87245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2454" name="Picture 6"/>
          <p:cNvPicPr>
            <a:picLocks noChangeAspect="1" noChangeArrowheads="1"/>
          </p:cNvPicPr>
          <p:nvPr/>
        </p:nvPicPr>
        <p:blipFill>
          <a:blip r:embed="rId3" cstate="print"/>
          <a:srcRect/>
          <a:stretch>
            <a:fillRect/>
          </a:stretch>
        </p:blipFill>
        <p:spPr bwMode="auto">
          <a:xfrm>
            <a:off x="752475" y="1762125"/>
            <a:ext cx="7248525" cy="4029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347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3476" name="Text Box 4"/>
          <p:cNvSpPr txBox="1">
            <a:spLocks noChangeArrowheads="1"/>
          </p:cNvSpPr>
          <p:nvPr/>
        </p:nvSpPr>
        <p:spPr bwMode="auto">
          <a:xfrm>
            <a:off x="304800" y="762000"/>
            <a:ext cx="162897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MIME </a:t>
            </a:r>
            <a:r>
              <a:rPr lang="en-US" sz="2000" i="1" dirty="0">
                <a:latin typeface="Times New Roman" pitchFamily="18" charset="0"/>
              </a:rPr>
              <a:t>header</a:t>
            </a:r>
          </a:p>
        </p:txBody>
      </p:sp>
      <p:sp>
        <p:nvSpPr>
          <p:cNvPr id="8734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3478" name="Picture 6"/>
          <p:cNvPicPr>
            <a:picLocks noChangeAspect="1" noChangeArrowheads="1"/>
          </p:cNvPicPr>
          <p:nvPr/>
        </p:nvPicPr>
        <p:blipFill>
          <a:blip r:embed="rId3" cstate="print"/>
          <a:srcRect/>
          <a:stretch>
            <a:fillRect/>
          </a:stretch>
        </p:blipFill>
        <p:spPr bwMode="auto">
          <a:xfrm>
            <a:off x="968375" y="1905000"/>
            <a:ext cx="7642225" cy="3711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6937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69380" name="Text Box 4"/>
          <p:cNvSpPr txBox="1">
            <a:spLocks noChangeArrowheads="1"/>
          </p:cNvSpPr>
          <p:nvPr/>
        </p:nvSpPr>
        <p:spPr bwMode="auto">
          <a:xfrm>
            <a:off x="304800" y="381000"/>
            <a:ext cx="2855269"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Domain </a:t>
            </a:r>
            <a:r>
              <a:rPr lang="en-US" sz="2000" i="1" dirty="0">
                <a:latin typeface="Times New Roman" pitchFamily="18" charset="0"/>
              </a:rPr>
              <a:t>names and labels</a:t>
            </a:r>
          </a:p>
        </p:txBody>
      </p:sp>
      <p:sp>
        <p:nvSpPr>
          <p:cNvPr id="869381"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869382" name="Picture 6"/>
          <p:cNvPicPr>
            <a:picLocks noChangeAspect="1" noChangeArrowheads="1"/>
          </p:cNvPicPr>
          <p:nvPr/>
        </p:nvPicPr>
        <p:blipFill>
          <a:blip r:embed="rId3" cstate="print"/>
          <a:srcRect/>
          <a:stretch>
            <a:fillRect/>
          </a:stretch>
        </p:blipFill>
        <p:spPr bwMode="auto">
          <a:xfrm>
            <a:off x="1620838" y="1143000"/>
            <a:ext cx="6380162" cy="4664075"/>
          </a:xfrm>
          <a:prstGeom prst="rect">
            <a:avLst/>
          </a:prstGeom>
          <a:noFill/>
          <a:ln w="9525">
            <a:noFill/>
            <a:miter lim="800000"/>
            <a:headEnd/>
            <a:tailEnd/>
          </a:ln>
          <a:effectLst/>
        </p:spPr>
      </p:pic>
      <p:sp>
        <p:nvSpPr>
          <p:cNvPr id="869383" name="Line 7"/>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ext Box 2"/>
          <p:cNvSpPr txBox="1">
            <a:spLocks noChangeArrowheads="1"/>
          </p:cNvSpPr>
          <p:nvPr/>
        </p:nvSpPr>
        <p:spPr bwMode="auto">
          <a:xfrm>
            <a:off x="1143000" y="381000"/>
            <a:ext cx="3677610"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Data </a:t>
            </a:r>
            <a:r>
              <a:rPr lang="en-US" sz="2000" i="1" dirty="0">
                <a:latin typeface="Times New Roman" pitchFamily="18" charset="0"/>
              </a:rPr>
              <a:t>types and subtypes in MIME</a:t>
            </a:r>
          </a:p>
        </p:txBody>
      </p:sp>
      <p:pic>
        <p:nvPicPr>
          <p:cNvPr id="896004" name="Picture 4"/>
          <p:cNvPicPr>
            <a:picLocks noChangeAspect="1" noChangeArrowheads="1"/>
          </p:cNvPicPr>
          <p:nvPr/>
        </p:nvPicPr>
        <p:blipFill>
          <a:blip r:embed="rId3" cstate="print"/>
          <a:srcRect/>
          <a:stretch>
            <a:fillRect/>
          </a:stretch>
        </p:blipFill>
        <p:spPr bwMode="auto">
          <a:xfrm>
            <a:off x="1063625" y="803275"/>
            <a:ext cx="7165975" cy="5673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ext Box 2"/>
          <p:cNvSpPr txBox="1">
            <a:spLocks noChangeArrowheads="1"/>
          </p:cNvSpPr>
          <p:nvPr/>
        </p:nvSpPr>
        <p:spPr bwMode="auto">
          <a:xfrm>
            <a:off x="914400" y="1066800"/>
            <a:ext cx="290945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Content-transfer-encoding</a:t>
            </a:r>
            <a:endParaRPr lang="en-US" sz="2000" i="1" dirty="0">
              <a:latin typeface="Times New Roman" pitchFamily="18" charset="0"/>
            </a:endParaRPr>
          </a:p>
        </p:txBody>
      </p:sp>
      <p:pic>
        <p:nvPicPr>
          <p:cNvPr id="897028" name="Picture 4"/>
          <p:cNvPicPr>
            <a:picLocks noChangeAspect="1" noChangeArrowheads="1"/>
          </p:cNvPicPr>
          <p:nvPr/>
        </p:nvPicPr>
        <p:blipFill>
          <a:blip r:embed="rId3" cstate="print"/>
          <a:srcRect/>
          <a:stretch>
            <a:fillRect/>
          </a:stretch>
        </p:blipFill>
        <p:spPr bwMode="auto">
          <a:xfrm>
            <a:off x="742950" y="1514475"/>
            <a:ext cx="7715250" cy="2752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449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4500" name="Text Box 4"/>
          <p:cNvSpPr txBox="1">
            <a:spLocks noChangeArrowheads="1"/>
          </p:cNvSpPr>
          <p:nvPr/>
        </p:nvSpPr>
        <p:spPr bwMode="auto">
          <a:xfrm>
            <a:off x="304800" y="762000"/>
            <a:ext cx="148329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SMTP </a:t>
            </a:r>
            <a:r>
              <a:rPr lang="en-US" sz="2000" i="1" dirty="0">
                <a:latin typeface="Times New Roman" pitchFamily="18" charset="0"/>
              </a:rPr>
              <a:t>range</a:t>
            </a:r>
          </a:p>
        </p:txBody>
      </p:sp>
      <p:sp>
        <p:nvSpPr>
          <p:cNvPr id="87450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4502" name="Picture 6"/>
          <p:cNvPicPr>
            <a:picLocks noChangeAspect="1" noChangeArrowheads="1"/>
          </p:cNvPicPr>
          <p:nvPr/>
        </p:nvPicPr>
        <p:blipFill>
          <a:blip r:embed="rId3" cstate="print"/>
          <a:srcRect/>
          <a:stretch>
            <a:fillRect/>
          </a:stretch>
        </p:blipFill>
        <p:spPr bwMode="auto">
          <a:xfrm>
            <a:off x="468313" y="2030413"/>
            <a:ext cx="7989887" cy="3151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552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5524" name="Text Box 4"/>
          <p:cNvSpPr txBox="1">
            <a:spLocks noChangeArrowheads="1"/>
          </p:cNvSpPr>
          <p:nvPr/>
        </p:nvSpPr>
        <p:spPr bwMode="auto">
          <a:xfrm>
            <a:off x="304800" y="762000"/>
            <a:ext cx="2853795"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Commands </a:t>
            </a:r>
            <a:r>
              <a:rPr lang="en-US" sz="2000" i="1" dirty="0">
                <a:latin typeface="Times New Roman" pitchFamily="18" charset="0"/>
              </a:rPr>
              <a:t>and responses</a:t>
            </a:r>
          </a:p>
        </p:txBody>
      </p:sp>
      <p:sp>
        <p:nvSpPr>
          <p:cNvPr id="87552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5526" name="Picture 6"/>
          <p:cNvPicPr>
            <a:picLocks noChangeAspect="1" noChangeArrowheads="1"/>
          </p:cNvPicPr>
          <p:nvPr/>
        </p:nvPicPr>
        <p:blipFill>
          <a:blip r:embed="rId3" cstate="print"/>
          <a:srcRect/>
          <a:stretch>
            <a:fillRect/>
          </a:stretch>
        </p:blipFill>
        <p:spPr bwMode="auto">
          <a:xfrm>
            <a:off x="288925" y="2971800"/>
            <a:ext cx="8474075" cy="1022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654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6548" name="Text Box 4"/>
          <p:cNvSpPr txBox="1">
            <a:spLocks noChangeArrowheads="1"/>
          </p:cNvSpPr>
          <p:nvPr/>
        </p:nvSpPr>
        <p:spPr bwMode="auto">
          <a:xfrm>
            <a:off x="304800" y="762000"/>
            <a:ext cx="1988045"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Command </a:t>
            </a:r>
            <a:r>
              <a:rPr lang="en-US" sz="2000" i="1" dirty="0">
                <a:latin typeface="Times New Roman" pitchFamily="18" charset="0"/>
              </a:rPr>
              <a:t>format</a:t>
            </a:r>
          </a:p>
        </p:txBody>
      </p:sp>
      <p:sp>
        <p:nvSpPr>
          <p:cNvPr id="87654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6550" name="Picture 6"/>
          <p:cNvPicPr>
            <a:picLocks noChangeAspect="1" noChangeArrowheads="1"/>
          </p:cNvPicPr>
          <p:nvPr/>
        </p:nvPicPr>
        <p:blipFill>
          <a:blip r:embed="rId3" cstate="print"/>
          <a:srcRect/>
          <a:stretch>
            <a:fillRect/>
          </a:stretch>
        </p:blipFill>
        <p:spPr bwMode="auto">
          <a:xfrm>
            <a:off x="609600" y="2944813"/>
            <a:ext cx="7923213" cy="9667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ext Box 2"/>
          <p:cNvSpPr txBox="1">
            <a:spLocks noChangeArrowheads="1"/>
          </p:cNvSpPr>
          <p:nvPr/>
        </p:nvSpPr>
        <p:spPr bwMode="auto">
          <a:xfrm>
            <a:off x="2057400" y="152400"/>
            <a:ext cx="134043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Commands</a:t>
            </a:r>
            <a:endParaRPr lang="en-US" sz="2000" i="1" dirty="0">
              <a:latin typeface="Times New Roman" pitchFamily="18" charset="0"/>
            </a:endParaRPr>
          </a:p>
        </p:txBody>
      </p:sp>
      <p:grpSp>
        <p:nvGrpSpPr>
          <p:cNvPr id="2" name="Group 6"/>
          <p:cNvGrpSpPr>
            <a:grpSpLocks/>
          </p:cNvGrpSpPr>
          <p:nvPr/>
        </p:nvGrpSpPr>
        <p:grpSpPr bwMode="auto">
          <a:xfrm>
            <a:off x="1866900" y="561975"/>
            <a:ext cx="5219700" cy="5711825"/>
            <a:chOff x="1176" y="354"/>
            <a:chExt cx="3288" cy="3598"/>
          </a:xfrm>
        </p:grpSpPr>
        <p:pic>
          <p:nvPicPr>
            <p:cNvPr id="898052" name="Picture 4"/>
            <p:cNvPicPr>
              <a:picLocks noChangeAspect="1" noChangeArrowheads="1"/>
            </p:cNvPicPr>
            <p:nvPr/>
          </p:nvPicPr>
          <p:blipFill>
            <a:blip r:embed="rId3" cstate="print"/>
            <a:srcRect/>
            <a:stretch>
              <a:fillRect/>
            </a:stretch>
          </p:blipFill>
          <p:spPr bwMode="auto">
            <a:xfrm>
              <a:off x="1176" y="354"/>
              <a:ext cx="3288" cy="2958"/>
            </a:xfrm>
            <a:prstGeom prst="rect">
              <a:avLst/>
            </a:prstGeom>
            <a:noFill/>
            <a:ln w="9525">
              <a:noFill/>
              <a:miter lim="800000"/>
              <a:headEnd/>
              <a:tailEnd/>
            </a:ln>
            <a:effectLst/>
          </p:spPr>
        </p:pic>
        <p:pic>
          <p:nvPicPr>
            <p:cNvPr id="898053" name="Picture 5"/>
            <p:cNvPicPr>
              <a:picLocks noChangeAspect="1" noChangeArrowheads="1"/>
            </p:cNvPicPr>
            <p:nvPr/>
          </p:nvPicPr>
          <p:blipFill>
            <a:blip r:embed="rId4" cstate="print"/>
            <a:srcRect/>
            <a:stretch>
              <a:fillRect/>
            </a:stretch>
          </p:blipFill>
          <p:spPr bwMode="auto">
            <a:xfrm>
              <a:off x="1200" y="3216"/>
              <a:ext cx="3196" cy="736"/>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ext Box 2"/>
          <p:cNvSpPr txBox="1">
            <a:spLocks noChangeArrowheads="1"/>
          </p:cNvSpPr>
          <p:nvPr/>
        </p:nvSpPr>
        <p:spPr bwMode="auto">
          <a:xfrm>
            <a:off x="1524000" y="381000"/>
            <a:ext cx="2560316"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Responses  </a:t>
            </a:r>
            <a:r>
              <a:rPr lang="en-US" sz="2000" i="1" dirty="0">
                <a:solidFill>
                  <a:schemeClr val="hlink"/>
                </a:solidFill>
                <a:latin typeface="Times New Roman" pitchFamily="18" charset="0"/>
              </a:rPr>
              <a:t>(continued)</a:t>
            </a:r>
          </a:p>
        </p:txBody>
      </p:sp>
      <p:grpSp>
        <p:nvGrpSpPr>
          <p:cNvPr id="2" name="Group 6"/>
          <p:cNvGrpSpPr>
            <a:grpSpLocks/>
          </p:cNvGrpSpPr>
          <p:nvPr/>
        </p:nvGrpSpPr>
        <p:grpSpPr bwMode="auto">
          <a:xfrm>
            <a:off x="1447800" y="914400"/>
            <a:ext cx="6051550" cy="4565650"/>
            <a:chOff x="1008" y="984"/>
            <a:chExt cx="3812" cy="2876"/>
          </a:xfrm>
        </p:grpSpPr>
        <p:pic>
          <p:nvPicPr>
            <p:cNvPr id="905220" name="Picture 4"/>
            <p:cNvPicPr>
              <a:picLocks noChangeAspect="1" noChangeArrowheads="1"/>
            </p:cNvPicPr>
            <p:nvPr/>
          </p:nvPicPr>
          <p:blipFill>
            <a:blip r:embed="rId3" cstate="print"/>
            <a:srcRect/>
            <a:stretch>
              <a:fillRect/>
            </a:stretch>
          </p:blipFill>
          <p:spPr bwMode="auto">
            <a:xfrm>
              <a:off x="1008" y="1248"/>
              <a:ext cx="3812" cy="2612"/>
            </a:xfrm>
            <a:prstGeom prst="rect">
              <a:avLst/>
            </a:prstGeom>
            <a:noFill/>
            <a:ln w="9525">
              <a:noFill/>
              <a:miter lim="800000"/>
              <a:headEnd/>
              <a:tailEnd/>
            </a:ln>
            <a:effectLst/>
          </p:spPr>
        </p:pic>
        <p:pic>
          <p:nvPicPr>
            <p:cNvPr id="905221" name="Picture 5"/>
            <p:cNvPicPr>
              <a:picLocks noChangeAspect="1" noChangeArrowheads="1"/>
            </p:cNvPicPr>
            <p:nvPr/>
          </p:nvPicPr>
          <p:blipFill>
            <a:blip r:embed="rId4" cstate="print"/>
            <a:srcRect/>
            <a:stretch>
              <a:fillRect/>
            </a:stretch>
          </p:blipFill>
          <p:spPr bwMode="auto">
            <a:xfrm>
              <a:off x="1028" y="984"/>
              <a:ext cx="3772" cy="31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2153" name="Rectangle 9"/>
          <p:cNvSpPr>
            <a:spLocks noChangeArrowheads="1"/>
          </p:cNvSpPr>
          <p:nvPr/>
        </p:nvSpPr>
        <p:spPr bwMode="auto">
          <a:xfrm>
            <a:off x="228600" y="1143000"/>
            <a:ext cx="8686800" cy="5216525"/>
          </a:xfrm>
          <a:prstGeom prst="rect">
            <a:avLst/>
          </a:prstGeom>
          <a:noFill/>
          <a:ln w="9525">
            <a:noFill/>
            <a:miter lim="800000"/>
            <a:headEnd/>
            <a:tailEnd/>
          </a:ln>
          <a:effectLst/>
        </p:spPr>
        <p:txBody>
          <a:bodyPr>
            <a:spAutoFit/>
          </a:bodyPr>
          <a:lstStyle/>
          <a:p>
            <a:pPr algn="just"/>
            <a:r>
              <a:rPr lang="en-US" sz="2800" i="1">
                <a:latin typeface="Times New Roman" pitchFamily="18" charset="0"/>
              </a:rPr>
              <a:t>Let us see how we can directly use SMTP to send an </a:t>
            </a:r>
            <a:br>
              <a:rPr lang="en-US" sz="2800" i="1">
                <a:latin typeface="Times New Roman" pitchFamily="18" charset="0"/>
              </a:rPr>
            </a:br>
            <a:r>
              <a:rPr lang="en-US" sz="2800" i="1">
                <a:latin typeface="Times New Roman" pitchFamily="18" charset="0"/>
              </a:rPr>
              <a:t>e-mail and simulate the commands and responses we described in this section. We use TELNET to log into port 25 (the well-known port for SMTP). We then use the commands directly to send an e-mail. In this example, forouzanb@adelphia.net is sending an e-mail to himself. The first few lines show TELNET trying to connect to the Adelphia mail server. After connection, we can type the SMTP commands and then receive the responses, as shown on the next slide. Note that we have added, for clarification, some comment lines, designated by the “=” signs. These lines are not part of the e-mail procedure.</a:t>
            </a:r>
          </a:p>
        </p:txBody>
      </p:sp>
      <p:sp>
        <p:nvSpPr>
          <p:cNvPr id="902155" name="Text Box 11"/>
          <p:cNvSpPr txBox="1">
            <a:spLocks noChangeArrowheads="1"/>
          </p:cNvSpPr>
          <p:nvPr/>
        </p:nvSpPr>
        <p:spPr bwMode="auto">
          <a:xfrm>
            <a:off x="1066800" y="0"/>
            <a:ext cx="1050288" cy="369332"/>
          </a:xfrm>
          <a:prstGeom prst="rect">
            <a:avLst/>
          </a:prstGeom>
          <a:noFill/>
          <a:ln w="9525">
            <a:noFill/>
            <a:miter lim="800000"/>
            <a:headEnd/>
            <a:tailEnd/>
          </a:ln>
          <a:effectLst/>
        </p:spPr>
        <p:txBody>
          <a:bodyPr wrap="none">
            <a:spAutoFit/>
          </a:bodyPr>
          <a:lstStyle/>
          <a:p>
            <a:r>
              <a:rPr lang="en-US" i="1" dirty="0">
                <a:solidFill>
                  <a:schemeClr val="hlink"/>
                </a:solidFill>
                <a:latin typeface="Times New Roman" pitchFamily="18" charset="0"/>
              </a:rPr>
              <a:t>Example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4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4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4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4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4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4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6250" name="Text Box 10"/>
          <p:cNvSpPr txBox="1">
            <a:spLocks noChangeArrowheads="1"/>
          </p:cNvSpPr>
          <p:nvPr/>
        </p:nvSpPr>
        <p:spPr bwMode="auto">
          <a:xfrm>
            <a:off x="1068388" y="-46038"/>
            <a:ext cx="2172390" cy="369332"/>
          </a:xfrm>
          <a:prstGeom prst="rect">
            <a:avLst/>
          </a:prstGeom>
          <a:noFill/>
          <a:ln w="9525">
            <a:noFill/>
            <a:miter lim="800000"/>
            <a:headEnd/>
            <a:tailEnd/>
          </a:ln>
          <a:effectLst/>
        </p:spPr>
        <p:txBody>
          <a:bodyPr wrap="none">
            <a:spAutoFit/>
          </a:bodyPr>
          <a:lstStyle/>
          <a:p>
            <a:r>
              <a:rPr lang="en-US" i="1" dirty="0">
                <a:solidFill>
                  <a:schemeClr val="hlink"/>
                </a:solidFill>
                <a:latin typeface="Times New Roman" pitchFamily="18" charset="0"/>
              </a:rPr>
              <a:t>Example </a:t>
            </a:r>
            <a:r>
              <a:rPr lang="en-US" i="1" dirty="0" smtClean="0">
                <a:solidFill>
                  <a:schemeClr val="hlink"/>
                </a:solidFill>
                <a:latin typeface="Times New Roman" pitchFamily="18" charset="0"/>
              </a:rPr>
              <a:t> </a:t>
            </a:r>
            <a:r>
              <a:rPr lang="en-US" i="1" dirty="0">
                <a:solidFill>
                  <a:schemeClr val="hlink"/>
                </a:solidFill>
                <a:latin typeface="Times New Roman" pitchFamily="18" charset="0"/>
              </a:rPr>
              <a:t>(continued)</a:t>
            </a:r>
          </a:p>
        </p:txBody>
      </p:sp>
      <p:pic>
        <p:nvPicPr>
          <p:cNvPr id="906252" name="Picture 12"/>
          <p:cNvPicPr>
            <a:picLocks noChangeAspect="1" noChangeArrowheads="1"/>
          </p:cNvPicPr>
          <p:nvPr/>
        </p:nvPicPr>
        <p:blipFill>
          <a:blip r:embed="rId3" cstate="print"/>
          <a:srcRect/>
          <a:stretch>
            <a:fillRect/>
          </a:stretch>
        </p:blipFill>
        <p:spPr bwMode="auto">
          <a:xfrm>
            <a:off x="184150" y="3733800"/>
            <a:ext cx="8350250" cy="1268413"/>
          </a:xfrm>
          <a:prstGeom prst="rect">
            <a:avLst/>
          </a:prstGeom>
          <a:noFill/>
          <a:ln w="57150" cmpd="thickThin">
            <a:solidFill>
              <a:schemeClr val="folHlink"/>
            </a:solidFill>
            <a:miter lim="800000"/>
            <a:headEnd/>
            <a:tailEnd/>
          </a:ln>
          <a:effectLst/>
        </p:spPr>
      </p:pic>
      <p:sp>
        <p:nvSpPr>
          <p:cNvPr id="906253" name="Rectangle 13"/>
          <p:cNvSpPr>
            <a:spLocks noChangeArrowheads="1"/>
          </p:cNvSpPr>
          <p:nvPr/>
        </p:nvSpPr>
        <p:spPr bwMode="auto">
          <a:xfrm>
            <a:off x="228600" y="1598613"/>
            <a:ext cx="8229600" cy="1382712"/>
          </a:xfrm>
          <a:prstGeom prst="rect">
            <a:avLst/>
          </a:prstGeom>
          <a:solidFill>
            <a:srgbClr val="FFFF00"/>
          </a:solidFill>
          <a:ln w="9525">
            <a:solidFill>
              <a:schemeClr val="folHlink"/>
            </a:solidFill>
            <a:miter lim="800000"/>
            <a:headEnd/>
            <a:tailEnd/>
          </a:ln>
          <a:effectLst/>
        </p:spPr>
        <p:txBody>
          <a:bodyPr>
            <a:spAutoFit/>
          </a:bodyPr>
          <a:lstStyle/>
          <a:p>
            <a:pPr algn="just"/>
            <a:r>
              <a:rPr lang="en-US" sz="2800" i="1">
                <a:latin typeface="Times New Roman" pitchFamily="18" charset="0"/>
              </a:rPr>
              <a:t>$ telnet mail.adelphia.net 25</a:t>
            </a:r>
          </a:p>
          <a:p>
            <a:pPr algn="just"/>
            <a:r>
              <a:rPr lang="en-US" sz="2800" i="1">
                <a:latin typeface="Times New Roman" pitchFamily="18" charset="0"/>
              </a:rPr>
              <a:t>Trying 68.168.78.100 . . .</a:t>
            </a:r>
          </a:p>
          <a:p>
            <a:pPr algn="just"/>
            <a:r>
              <a:rPr lang="en-US" sz="2800" i="1">
                <a:latin typeface="Times New Roman" pitchFamily="18" charset="0"/>
              </a:rPr>
              <a:t>Connected to mail.adelphia.net (68.168.78.100).</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6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6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6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7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7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7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7274" name="Text Box 10"/>
          <p:cNvSpPr txBox="1">
            <a:spLocks noChangeArrowheads="1"/>
          </p:cNvSpPr>
          <p:nvPr/>
        </p:nvSpPr>
        <p:spPr bwMode="auto">
          <a:xfrm>
            <a:off x="1068388" y="-46038"/>
            <a:ext cx="4529137" cy="579438"/>
          </a:xfrm>
          <a:prstGeom prst="rect">
            <a:avLst/>
          </a:prstGeom>
          <a:noFill/>
          <a:ln w="9525">
            <a:noFill/>
            <a:miter lim="800000"/>
            <a:headEnd/>
            <a:tailEnd/>
          </a:ln>
          <a:effectLst/>
        </p:spPr>
        <p:txBody>
          <a:bodyPr wrap="none">
            <a:spAutoFit/>
          </a:bodyPr>
          <a:lstStyle/>
          <a:p>
            <a:r>
              <a:rPr lang="en-US" i="1">
                <a:solidFill>
                  <a:schemeClr val="hlink"/>
                </a:solidFill>
                <a:latin typeface="Times New Roman" pitchFamily="18" charset="0"/>
              </a:rPr>
              <a:t>Example 26.3 (continued)</a:t>
            </a:r>
          </a:p>
        </p:txBody>
      </p:sp>
      <p:pic>
        <p:nvPicPr>
          <p:cNvPr id="907275" name="Picture 11"/>
          <p:cNvPicPr>
            <a:picLocks noChangeAspect="1" noChangeArrowheads="1"/>
          </p:cNvPicPr>
          <p:nvPr/>
        </p:nvPicPr>
        <p:blipFill>
          <a:blip r:embed="rId3" cstate="print"/>
          <a:srcRect/>
          <a:stretch>
            <a:fillRect/>
          </a:stretch>
        </p:blipFill>
        <p:spPr bwMode="auto">
          <a:xfrm>
            <a:off x="179388" y="1143000"/>
            <a:ext cx="8355012" cy="4230688"/>
          </a:xfrm>
          <a:prstGeom prst="rect">
            <a:avLst/>
          </a:prstGeom>
          <a:noFill/>
          <a:ln w="57150" cmpd="thickThin">
            <a:solidFill>
              <a:schemeClr val="folHlink"/>
            </a:solid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040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0404" name="Text Box 4"/>
          <p:cNvSpPr txBox="1">
            <a:spLocks noChangeArrowheads="1"/>
          </p:cNvSpPr>
          <p:nvPr/>
        </p:nvSpPr>
        <p:spPr bwMode="auto">
          <a:xfrm>
            <a:off x="304800" y="762000"/>
            <a:ext cx="2098651"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FQDN </a:t>
            </a:r>
            <a:r>
              <a:rPr lang="en-US" sz="2000" i="1" dirty="0">
                <a:latin typeface="Times New Roman" pitchFamily="18" charset="0"/>
              </a:rPr>
              <a:t>and PQDN</a:t>
            </a:r>
          </a:p>
        </p:txBody>
      </p:sp>
      <p:sp>
        <p:nvSpPr>
          <p:cNvPr id="87040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0406" name="Picture 6"/>
          <p:cNvPicPr>
            <a:picLocks noChangeAspect="1" noChangeArrowheads="1"/>
          </p:cNvPicPr>
          <p:nvPr/>
        </p:nvPicPr>
        <p:blipFill>
          <a:blip r:embed="rId3" cstate="print"/>
          <a:srcRect/>
          <a:stretch>
            <a:fillRect/>
          </a:stretch>
        </p:blipFill>
        <p:spPr bwMode="auto">
          <a:xfrm>
            <a:off x="1108075" y="2563813"/>
            <a:ext cx="6664325" cy="1627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8298" name="Text Box 10"/>
          <p:cNvSpPr txBox="1">
            <a:spLocks noChangeArrowheads="1"/>
          </p:cNvSpPr>
          <p:nvPr/>
        </p:nvSpPr>
        <p:spPr bwMode="auto">
          <a:xfrm>
            <a:off x="1068388" y="-76200"/>
            <a:ext cx="2172390" cy="369332"/>
          </a:xfrm>
          <a:prstGeom prst="rect">
            <a:avLst/>
          </a:prstGeom>
          <a:noFill/>
          <a:ln w="9525">
            <a:noFill/>
            <a:miter lim="800000"/>
            <a:headEnd/>
            <a:tailEnd/>
          </a:ln>
          <a:effectLst/>
        </p:spPr>
        <p:txBody>
          <a:bodyPr wrap="none">
            <a:spAutoFit/>
          </a:bodyPr>
          <a:lstStyle/>
          <a:p>
            <a:r>
              <a:rPr lang="en-US" i="1" dirty="0">
                <a:solidFill>
                  <a:schemeClr val="hlink"/>
                </a:solidFill>
                <a:latin typeface="Times New Roman" pitchFamily="18" charset="0"/>
              </a:rPr>
              <a:t>Example </a:t>
            </a:r>
            <a:r>
              <a:rPr lang="en-US" i="1" dirty="0" smtClean="0">
                <a:solidFill>
                  <a:schemeClr val="hlink"/>
                </a:solidFill>
                <a:latin typeface="Times New Roman" pitchFamily="18" charset="0"/>
              </a:rPr>
              <a:t> </a:t>
            </a:r>
            <a:r>
              <a:rPr lang="en-US" i="1" dirty="0">
                <a:solidFill>
                  <a:schemeClr val="hlink"/>
                </a:solidFill>
                <a:latin typeface="Times New Roman" pitchFamily="18" charset="0"/>
              </a:rPr>
              <a:t>(continued)</a:t>
            </a:r>
          </a:p>
        </p:txBody>
      </p:sp>
      <p:pic>
        <p:nvPicPr>
          <p:cNvPr id="908299" name="Picture 11"/>
          <p:cNvPicPr>
            <a:picLocks noChangeAspect="1" noChangeArrowheads="1"/>
          </p:cNvPicPr>
          <p:nvPr/>
        </p:nvPicPr>
        <p:blipFill>
          <a:blip r:embed="rId3" cstate="print"/>
          <a:srcRect/>
          <a:stretch>
            <a:fillRect/>
          </a:stretch>
        </p:blipFill>
        <p:spPr bwMode="auto">
          <a:xfrm>
            <a:off x="363538" y="1276350"/>
            <a:ext cx="8323262" cy="1619250"/>
          </a:xfrm>
          <a:prstGeom prst="rect">
            <a:avLst/>
          </a:prstGeom>
          <a:noFill/>
          <a:ln w="57150" cmpd="thinThick">
            <a:solidFill>
              <a:schemeClr val="folHlink"/>
            </a:solid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757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7572" name="Text Box 4"/>
          <p:cNvSpPr txBox="1">
            <a:spLocks noChangeArrowheads="1"/>
          </p:cNvSpPr>
          <p:nvPr/>
        </p:nvSpPr>
        <p:spPr bwMode="auto">
          <a:xfrm>
            <a:off x="304800" y="762000"/>
            <a:ext cx="2946640" cy="461665"/>
          </a:xfrm>
          <a:prstGeom prst="rect">
            <a:avLst/>
          </a:prstGeom>
          <a:noFill/>
          <a:ln w="9525">
            <a:noFill/>
            <a:miter lim="800000"/>
            <a:headEnd/>
            <a:tailEnd/>
          </a:ln>
          <a:effectLst/>
        </p:spPr>
        <p:txBody>
          <a:bodyPr wrap="none">
            <a:spAutoFit/>
          </a:bodyPr>
          <a:lstStyle/>
          <a:p>
            <a:r>
              <a:rPr lang="en-US" sz="2400" dirty="0" smtClean="0">
                <a:solidFill>
                  <a:schemeClr val="folHlink"/>
                </a:solidFill>
                <a:latin typeface="Times New Roman" pitchFamily="18" charset="0"/>
              </a:rPr>
              <a:t>Figure </a:t>
            </a:r>
            <a:r>
              <a:rPr lang="en-US" sz="2000" i="1" dirty="0" smtClean="0">
                <a:latin typeface="Times New Roman" pitchFamily="18" charset="0"/>
              </a:rPr>
              <a:t>POP3 </a:t>
            </a:r>
            <a:r>
              <a:rPr lang="en-US" sz="2000" i="1" dirty="0">
                <a:latin typeface="Times New Roman" pitchFamily="18" charset="0"/>
              </a:rPr>
              <a:t>and IMAP4</a:t>
            </a:r>
          </a:p>
        </p:txBody>
      </p:sp>
      <p:sp>
        <p:nvSpPr>
          <p:cNvPr id="87757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7574" name="Picture 6"/>
          <p:cNvPicPr>
            <a:picLocks noChangeAspect="1" noChangeArrowheads="1"/>
          </p:cNvPicPr>
          <p:nvPr/>
        </p:nvPicPr>
        <p:blipFill>
          <a:blip r:embed="rId3" cstate="print"/>
          <a:srcRect/>
          <a:stretch>
            <a:fillRect/>
          </a:stretch>
        </p:blipFill>
        <p:spPr bwMode="auto">
          <a:xfrm>
            <a:off x="573088" y="1957388"/>
            <a:ext cx="7961312" cy="3376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Line 2"/>
          <p:cNvSpPr>
            <a:spLocks noChangeShapeType="1"/>
          </p:cNvSpPr>
          <p:nvPr/>
        </p:nvSpPr>
        <p:spPr bwMode="auto">
          <a:xfrm>
            <a:off x="152400" y="76200"/>
            <a:ext cx="8763000" cy="0"/>
          </a:xfrm>
          <a:prstGeom prst="line">
            <a:avLst/>
          </a:prstGeom>
          <a:noFill/>
          <a:ln w="76200">
            <a:solidFill>
              <a:schemeClr val="hlink"/>
            </a:solidFill>
            <a:round/>
            <a:headEnd/>
            <a:tailEnd/>
          </a:ln>
          <a:effectLst/>
        </p:spPr>
        <p:txBody>
          <a:bodyPr/>
          <a:lstStyle/>
          <a:p>
            <a:endParaRPr lang="en-US"/>
          </a:p>
        </p:txBody>
      </p:sp>
      <p:sp>
        <p:nvSpPr>
          <p:cNvPr id="878595" name="Line 3"/>
          <p:cNvSpPr>
            <a:spLocks noChangeShapeType="1"/>
          </p:cNvSpPr>
          <p:nvPr/>
        </p:nvSpPr>
        <p:spPr bwMode="auto">
          <a:xfrm>
            <a:off x="152400" y="914400"/>
            <a:ext cx="8763000" cy="0"/>
          </a:xfrm>
          <a:prstGeom prst="line">
            <a:avLst/>
          </a:prstGeom>
          <a:noFill/>
          <a:ln w="19050">
            <a:solidFill>
              <a:schemeClr val="hlink"/>
            </a:solidFill>
            <a:round/>
            <a:headEnd/>
            <a:tailEnd/>
          </a:ln>
          <a:effectLst/>
        </p:spPr>
        <p:txBody>
          <a:bodyPr/>
          <a:lstStyle/>
          <a:p>
            <a:endParaRPr lang="en-US"/>
          </a:p>
        </p:txBody>
      </p:sp>
      <p:sp>
        <p:nvSpPr>
          <p:cNvPr id="878596" name="Text Box 4"/>
          <p:cNvSpPr txBox="1">
            <a:spLocks noChangeArrowheads="1"/>
          </p:cNvSpPr>
          <p:nvPr/>
        </p:nvSpPr>
        <p:spPr bwMode="auto">
          <a:xfrm>
            <a:off x="304800" y="304800"/>
            <a:ext cx="5495543"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The </a:t>
            </a:r>
            <a:r>
              <a:rPr lang="en-US" sz="2000" i="1" dirty="0">
                <a:latin typeface="Times New Roman" pitchFamily="18" charset="0"/>
              </a:rPr>
              <a:t>exchange of commands and responses in POP3</a:t>
            </a:r>
          </a:p>
        </p:txBody>
      </p:sp>
      <p:sp>
        <p:nvSpPr>
          <p:cNvPr id="878597"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78599" name="Picture 7"/>
          <p:cNvPicPr>
            <a:picLocks noChangeAspect="1" noChangeArrowheads="1"/>
          </p:cNvPicPr>
          <p:nvPr/>
        </p:nvPicPr>
        <p:blipFill>
          <a:blip r:embed="rId3" cstate="print"/>
          <a:srcRect/>
          <a:stretch>
            <a:fillRect/>
          </a:stretch>
        </p:blipFill>
        <p:spPr bwMode="auto">
          <a:xfrm>
            <a:off x="2165350" y="990600"/>
            <a:ext cx="4387850" cy="513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8115" name="Text Box 3"/>
          <p:cNvSpPr txBox="1">
            <a:spLocks noChangeArrowheads="1"/>
          </p:cNvSpPr>
          <p:nvPr/>
        </p:nvSpPr>
        <p:spPr bwMode="auto">
          <a:xfrm>
            <a:off x="228600" y="406400"/>
            <a:ext cx="1905330"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FILE </a:t>
            </a:r>
            <a:r>
              <a:rPr lang="en-US" dirty="0">
                <a:effectLst>
                  <a:outerShdw blurRad="38100" dist="38100" dir="2700000" algn="tl">
                    <a:srgbClr val="C0C0C0"/>
                  </a:outerShdw>
                </a:effectLst>
                <a:latin typeface="Times" pitchFamily="18" charset="0"/>
              </a:rPr>
              <a:t>TRANSFER</a:t>
            </a:r>
          </a:p>
        </p:txBody>
      </p:sp>
      <p:sp>
        <p:nvSpPr>
          <p:cNvPr id="85811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58117" name="Rectangle 5"/>
          <p:cNvSpPr>
            <a:spLocks noChangeArrowheads="1"/>
          </p:cNvSpPr>
          <p:nvPr/>
        </p:nvSpPr>
        <p:spPr bwMode="auto">
          <a:xfrm>
            <a:off x="304800" y="1506538"/>
            <a:ext cx="8229600" cy="2227262"/>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Transferring files from one computer to another is one of the most common tasks expected from a networking or internetworking environment. As a matter of fact, the greatest volume of data exchange in the Internet today is due to file transfer. </a:t>
            </a:r>
          </a:p>
        </p:txBody>
      </p:sp>
      <p:sp>
        <p:nvSpPr>
          <p:cNvPr id="858118" name="Rectangle 6"/>
          <p:cNvSpPr>
            <a:spLocks noChangeArrowheads="1"/>
          </p:cNvSpPr>
          <p:nvPr/>
        </p:nvSpPr>
        <p:spPr bwMode="auto">
          <a:xfrm>
            <a:off x="152400" y="4679950"/>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File Transfer Protocol (FTP)</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Anonymous FTP</a:t>
            </a:r>
            <a:endParaRPr lang="en-US" sz="2400">
              <a:solidFill>
                <a:srgbClr val="0033CC"/>
              </a:solidFill>
              <a:latin typeface="Times New Roman" pitchFamily="18" charset="0"/>
            </a:endParaRPr>
          </a:p>
        </p:txBody>
      </p:sp>
      <p:sp>
        <p:nvSpPr>
          <p:cNvPr id="858119"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889865" name="Line 9"/>
          <p:cNvSpPr>
            <a:spLocks noChangeShapeType="1"/>
          </p:cNvSpPr>
          <p:nvPr/>
        </p:nvSpPr>
        <p:spPr bwMode="auto">
          <a:xfrm>
            <a:off x="457200" y="1905000"/>
            <a:ext cx="8153400" cy="0"/>
          </a:xfrm>
          <a:prstGeom prst="line">
            <a:avLst/>
          </a:prstGeom>
          <a:noFill/>
          <a:ln w="76200">
            <a:solidFill>
              <a:srgbClr val="009900"/>
            </a:solidFill>
            <a:round/>
            <a:headEnd/>
            <a:tailEnd/>
          </a:ln>
          <a:effectLst/>
        </p:spPr>
        <p:txBody>
          <a:bodyPr/>
          <a:lstStyle/>
          <a:p>
            <a:endParaRPr lang="en-US"/>
          </a:p>
        </p:txBody>
      </p:sp>
      <p:sp>
        <p:nvSpPr>
          <p:cNvPr id="889866" name="Line 10"/>
          <p:cNvSpPr>
            <a:spLocks noChangeShapeType="1"/>
          </p:cNvSpPr>
          <p:nvPr/>
        </p:nvSpPr>
        <p:spPr bwMode="auto">
          <a:xfrm>
            <a:off x="458788" y="5105400"/>
            <a:ext cx="8153400" cy="0"/>
          </a:xfrm>
          <a:prstGeom prst="line">
            <a:avLst/>
          </a:prstGeom>
          <a:noFill/>
          <a:ln w="76200">
            <a:solidFill>
              <a:srgbClr val="009900"/>
            </a:solidFill>
            <a:round/>
            <a:headEnd/>
            <a:tailEnd/>
          </a:ln>
          <a:effectLst/>
        </p:spPr>
        <p:txBody>
          <a:bodyPr/>
          <a:lstStyle/>
          <a:p>
            <a:endParaRPr lang="en-US"/>
          </a:p>
        </p:txBody>
      </p:sp>
      <p:sp>
        <p:nvSpPr>
          <p:cNvPr id="889867" name="Rectangle 11"/>
          <p:cNvSpPr>
            <a:spLocks noChangeArrowheads="1"/>
          </p:cNvSpPr>
          <p:nvPr/>
        </p:nvSpPr>
        <p:spPr bwMode="auto">
          <a:xfrm>
            <a:off x="495300" y="1997075"/>
            <a:ext cx="8077200" cy="3016250"/>
          </a:xfrm>
          <a:prstGeom prst="rect">
            <a:avLst/>
          </a:prstGeom>
          <a:solidFill>
            <a:srgbClr val="99FF33"/>
          </a:solidFill>
          <a:ln w="76200" algn="ctr">
            <a:noFill/>
            <a:miter lim="800000"/>
            <a:headEnd/>
            <a:tailEnd/>
          </a:ln>
          <a:effectLst/>
        </p:spPr>
        <p:txBody>
          <a:bodyPr>
            <a:spAutoFit/>
          </a:bodyPr>
          <a:lstStyle/>
          <a:p>
            <a:pPr algn="ctr"/>
            <a:r>
              <a:rPr lang="en-US"/>
              <a:t>FTP uses the services of TCP. It needs two TCP connections.</a:t>
            </a:r>
          </a:p>
          <a:p>
            <a:pPr algn="ctr"/>
            <a:endParaRPr lang="en-US"/>
          </a:p>
          <a:p>
            <a:pPr algn="ctr"/>
            <a:r>
              <a:rPr lang="en-US"/>
              <a:t>The well-known port 21 is used for the control connection and the well-known port 20 for the data connection.</a:t>
            </a:r>
          </a:p>
        </p:txBody>
      </p:sp>
      <p:grpSp>
        <p:nvGrpSpPr>
          <p:cNvPr id="2" name="Group 12"/>
          <p:cNvGrpSpPr>
            <a:grpSpLocks/>
          </p:cNvGrpSpPr>
          <p:nvPr/>
        </p:nvGrpSpPr>
        <p:grpSpPr bwMode="auto">
          <a:xfrm>
            <a:off x="457200" y="1295400"/>
            <a:ext cx="1143000" cy="566738"/>
            <a:chOff x="1200" y="1248"/>
            <a:chExt cx="720" cy="357"/>
          </a:xfrm>
        </p:grpSpPr>
        <p:pic>
          <p:nvPicPr>
            <p:cNvPr id="889869"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89870"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961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9620" name="Text Box 4"/>
          <p:cNvSpPr txBox="1">
            <a:spLocks noChangeArrowheads="1"/>
          </p:cNvSpPr>
          <p:nvPr/>
        </p:nvSpPr>
        <p:spPr bwMode="auto">
          <a:xfrm>
            <a:off x="304800" y="762000"/>
            <a:ext cx="64152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FTP</a:t>
            </a:r>
            <a:endParaRPr lang="en-US" sz="2000" i="1" dirty="0">
              <a:latin typeface="Times New Roman" pitchFamily="18" charset="0"/>
            </a:endParaRPr>
          </a:p>
        </p:txBody>
      </p:sp>
      <p:sp>
        <p:nvSpPr>
          <p:cNvPr id="87962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9622" name="Picture 6"/>
          <p:cNvPicPr>
            <a:picLocks noChangeAspect="1" noChangeArrowheads="1"/>
          </p:cNvPicPr>
          <p:nvPr/>
        </p:nvPicPr>
        <p:blipFill>
          <a:blip r:embed="rId3" cstate="print"/>
          <a:srcRect/>
          <a:stretch>
            <a:fillRect/>
          </a:stretch>
        </p:blipFill>
        <p:spPr bwMode="auto">
          <a:xfrm>
            <a:off x="228600" y="1587500"/>
            <a:ext cx="8520113" cy="4051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8064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80644" name="Text Box 4"/>
          <p:cNvSpPr txBox="1">
            <a:spLocks noChangeArrowheads="1"/>
          </p:cNvSpPr>
          <p:nvPr/>
        </p:nvSpPr>
        <p:spPr bwMode="auto">
          <a:xfrm>
            <a:off x="304800" y="762000"/>
            <a:ext cx="3155159"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Using </a:t>
            </a:r>
            <a:r>
              <a:rPr lang="en-US" sz="2000" i="1" dirty="0">
                <a:latin typeface="Times New Roman" pitchFamily="18" charset="0"/>
              </a:rPr>
              <a:t>the control connection</a:t>
            </a:r>
          </a:p>
        </p:txBody>
      </p:sp>
      <p:sp>
        <p:nvSpPr>
          <p:cNvPr id="88064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0646" name="Picture 6"/>
          <p:cNvPicPr>
            <a:picLocks noChangeAspect="1" noChangeArrowheads="1"/>
          </p:cNvPicPr>
          <p:nvPr/>
        </p:nvPicPr>
        <p:blipFill>
          <a:blip r:embed="rId3" cstate="print"/>
          <a:srcRect/>
          <a:stretch>
            <a:fillRect/>
          </a:stretch>
        </p:blipFill>
        <p:spPr bwMode="auto">
          <a:xfrm>
            <a:off x="633413" y="2305050"/>
            <a:ext cx="7367587" cy="2266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8166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81668" name="Text Box 4"/>
          <p:cNvSpPr txBox="1">
            <a:spLocks noChangeArrowheads="1"/>
          </p:cNvSpPr>
          <p:nvPr/>
        </p:nvSpPr>
        <p:spPr bwMode="auto">
          <a:xfrm>
            <a:off x="304800" y="762000"/>
            <a:ext cx="3760966" cy="461665"/>
          </a:xfrm>
          <a:prstGeom prst="rect">
            <a:avLst/>
          </a:prstGeom>
          <a:noFill/>
          <a:ln w="9525">
            <a:noFill/>
            <a:miter lim="800000"/>
            <a:headEnd/>
            <a:tailEnd/>
          </a:ln>
          <a:effectLst/>
        </p:spPr>
        <p:txBody>
          <a:bodyPr wrap="none">
            <a:spAutoFit/>
          </a:bodyPr>
          <a:lstStyle/>
          <a:p>
            <a:r>
              <a:rPr lang="en-US" sz="2400" dirty="0">
                <a:solidFill>
                  <a:schemeClr val="folHlink"/>
                </a:solidFill>
                <a:latin typeface="Times New Roman" pitchFamily="18" charset="0"/>
              </a:rPr>
              <a:t>Figure </a:t>
            </a:r>
            <a:r>
              <a:rPr lang="en-US" sz="2000" i="1" dirty="0" smtClean="0">
                <a:latin typeface="Times New Roman" pitchFamily="18" charset="0"/>
              </a:rPr>
              <a:t>Using </a:t>
            </a:r>
            <a:r>
              <a:rPr lang="en-US" sz="2000" i="1" dirty="0">
                <a:latin typeface="Times New Roman" pitchFamily="18" charset="0"/>
              </a:rPr>
              <a:t>the data connection</a:t>
            </a:r>
          </a:p>
        </p:txBody>
      </p:sp>
      <p:sp>
        <p:nvSpPr>
          <p:cNvPr id="88166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1670" name="Picture 6"/>
          <p:cNvPicPr>
            <a:picLocks noChangeAspect="1" noChangeArrowheads="1"/>
          </p:cNvPicPr>
          <p:nvPr/>
        </p:nvPicPr>
        <p:blipFill>
          <a:blip r:embed="rId3" cstate="print"/>
          <a:srcRect/>
          <a:stretch>
            <a:fillRect/>
          </a:stretch>
        </p:blipFill>
        <p:spPr bwMode="auto">
          <a:xfrm>
            <a:off x="228600" y="2535238"/>
            <a:ext cx="8272463" cy="1866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3177" name="Rectangle 9"/>
          <p:cNvSpPr>
            <a:spLocks noChangeArrowheads="1"/>
          </p:cNvSpPr>
          <p:nvPr/>
        </p:nvSpPr>
        <p:spPr bwMode="auto">
          <a:xfrm>
            <a:off x="228600" y="1143000"/>
            <a:ext cx="8686800" cy="4362450"/>
          </a:xfrm>
          <a:prstGeom prst="rect">
            <a:avLst/>
          </a:prstGeom>
          <a:noFill/>
          <a:ln w="9525">
            <a:noFill/>
            <a:miter lim="800000"/>
            <a:headEnd/>
            <a:tailEnd/>
          </a:ln>
          <a:effectLst/>
        </p:spPr>
        <p:txBody>
          <a:bodyPr>
            <a:spAutoFit/>
          </a:bodyPr>
          <a:lstStyle/>
          <a:p>
            <a:pPr algn="just"/>
            <a:r>
              <a:rPr lang="en-US" sz="2800" i="1">
                <a:latin typeface="Times New Roman" pitchFamily="18" charset="0"/>
              </a:rPr>
              <a:t>The following shows an actual FTP session for retrieving a list of items in a directory. The colored lines show the responses from the server control connection; the black lines show the commands sent by the client. The lines in white with a black background show data transfer.</a:t>
            </a:r>
          </a:p>
          <a:p>
            <a:pPr algn="just"/>
            <a:endParaRPr lang="en-US" sz="2800" i="1">
              <a:latin typeface="Times New Roman" pitchFamily="18" charset="0"/>
            </a:endParaRPr>
          </a:p>
          <a:p>
            <a:r>
              <a:rPr lang="en-US" sz="2800" i="1">
                <a:solidFill>
                  <a:schemeClr val="hlink"/>
                </a:solidFill>
                <a:latin typeface="Times New Roman" pitchFamily="18" charset="0"/>
              </a:rPr>
              <a:t>1.</a:t>
            </a:r>
            <a:r>
              <a:rPr lang="en-US" sz="2800" i="1">
                <a:latin typeface="Times New Roman" pitchFamily="18" charset="0"/>
              </a:rPr>
              <a:t> After the control connection is created, the FTP server</a:t>
            </a:r>
            <a:br>
              <a:rPr lang="en-US" sz="2800" i="1">
                <a:latin typeface="Times New Roman" pitchFamily="18" charset="0"/>
              </a:rPr>
            </a:br>
            <a:r>
              <a:rPr lang="en-US" sz="2800" i="1">
                <a:latin typeface="Times New Roman" pitchFamily="18" charset="0"/>
              </a:rPr>
              <a:t>    sends the 220 response.</a:t>
            </a:r>
          </a:p>
          <a:p>
            <a:r>
              <a:rPr lang="en-US" sz="2800" i="1">
                <a:solidFill>
                  <a:schemeClr val="hlink"/>
                </a:solidFill>
                <a:latin typeface="Times New Roman" pitchFamily="18" charset="0"/>
              </a:rPr>
              <a:t>2.</a:t>
            </a:r>
            <a:r>
              <a:rPr lang="en-US" sz="2800" i="1">
                <a:latin typeface="Times New Roman" pitchFamily="18" charset="0"/>
              </a:rPr>
              <a:t> The client sends its name.</a:t>
            </a:r>
          </a:p>
          <a:p>
            <a:r>
              <a:rPr lang="en-US" sz="2800" i="1">
                <a:solidFill>
                  <a:schemeClr val="hlink"/>
                </a:solidFill>
                <a:latin typeface="Times New Roman" pitchFamily="18" charset="0"/>
              </a:rPr>
              <a:t>3.</a:t>
            </a:r>
            <a:r>
              <a:rPr lang="en-US" sz="2800" i="1">
                <a:latin typeface="Times New Roman" pitchFamily="18" charset="0"/>
              </a:rPr>
              <a:t> The server responds with 331.</a:t>
            </a:r>
          </a:p>
        </p:txBody>
      </p:sp>
      <p:sp>
        <p:nvSpPr>
          <p:cNvPr id="903179" name="Text Box 11"/>
          <p:cNvSpPr txBox="1">
            <a:spLocks noChangeArrowheads="1"/>
          </p:cNvSpPr>
          <p:nvPr/>
        </p:nvSpPr>
        <p:spPr bwMode="auto">
          <a:xfrm>
            <a:off x="1068388" y="-46038"/>
            <a:ext cx="2487612" cy="579438"/>
          </a:xfrm>
          <a:prstGeom prst="rect">
            <a:avLst/>
          </a:prstGeom>
          <a:noFill/>
          <a:ln w="9525">
            <a:noFill/>
            <a:miter lim="800000"/>
            <a:headEnd/>
            <a:tailEnd/>
          </a:ln>
          <a:effectLst/>
        </p:spPr>
        <p:txBody>
          <a:bodyPr wrap="none">
            <a:spAutoFit/>
          </a:bodyPr>
          <a:lstStyle/>
          <a:p>
            <a:r>
              <a:rPr lang="en-US" i="1">
                <a:solidFill>
                  <a:schemeClr val="hlink"/>
                </a:solidFill>
                <a:latin typeface="Times New Roman" pitchFamily="18" charset="0"/>
              </a:rPr>
              <a:t>Example 26.4</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49257" name="Rectangle 9"/>
          <p:cNvSpPr>
            <a:spLocks noChangeArrowheads="1"/>
          </p:cNvSpPr>
          <p:nvPr/>
        </p:nvSpPr>
        <p:spPr bwMode="auto">
          <a:xfrm>
            <a:off x="228600" y="1143000"/>
            <a:ext cx="8686800" cy="3508375"/>
          </a:xfrm>
          <a:prstGeom prst="rect">
            <a:avLst/>
          </a:prstGeom>
          <a:noFill/>
          <a:ln w="9525">
            <a:noFill/>
            <a:miter lim="800000"/>
            <a:headEnd/>
            <a:tailEnd/>
          </a:ln>
          <a:effectLst/>
        </p:spPr>
        <p:txBody>
          <a:bodyPr>
            <a:spAutoFit/>
          </a:bodyPr>
          <a:lstStyle/>
          <a:p>
            <a:r>
              <a:rPr lang="en-US" sz="2800" i="1">
                <a:solidFill>
                  <a:schemeClr val="hlink"/>
                </a:solidFill>
                <a:latin typeface="Times New Roman" pitchFamily="18" charset="0"/>
              </a:rPr>
              <a:t>4.</a:t>
            </a:r>
            <a:r>
              <a:rPr lang="en-US" sz="2800" i="1">
                <a:latin typeface="Times New Roman" pitchFamily="18" charset="0"/>
              </a:rPr>
              <a:t> The client sends the password (not shown).</a:t>
            </a:r>
          </a:p>
          <a:p>
            <a:r>
              <a:rPr lang="en-US" sz="2800" i="1">
                <a:solidFill>
                  <a:schemeClr val="hlink"/>
                </a:solidFill>
                <a:latin typeface="Times New Roman" pitchFamily="18" charset="0"/>
              </a:rPr>
              <a:t>5</a:t>
            </a:r>
            <a:r>
              <a:rPr lang="en-US" sz="2800" i="1">
                <a:latin typeface="Times New Roman" pitchFamily="18" charset="0"/>
              </a:rPr>
              <a:t>. The server responds with 230 (user log-in is OK).</a:t>
            </a:r>
          </a:p>
          <a:p>
            <a:r>
              <a:rPr lang="en-US" sz="2800" i="1">
                <a:solidFill>
                  <a:schemeClr val="hlink"/>
                </a:solidFill>
                <a:latin typeface="Times New Roman" pitchFamily="18" charset="0"/>
              </a:rPr>
              <a:t>6.</a:t>
            </a:r>
            <a:r>
              <a:rPr lang="en-US" sz="2800" i="1">
                <a:latin typeface="Times New Roman" pitchFamily="18" charset="0"/>
              </a:rPr>
              <a:t> The client sends the list command (ls reports) to find</a:t>
            </a:r>
            <a:br>
              <a:rPr lang="en-US" sz="2800" i="1">
                <a:latin typeface="Times New Roman" pitchFamily="18" charset="0"/>
              </a:rPr>
            </a:br>
            <a:r>
              <a:rPr lang="en-US" sz="2800" i="1">
                <a:latin typeface="Times New Roman" pitchFamily="18" charset="0"/>
              </a:rPr>
              <a:t>    the list of files on the directory named report.</a:t>
            </a:r>
          </a:p>
          <a:p>
            <a:r>
              <a:rPr lang="en-US" sz="2800" i="1">
                <a:solidFill>
                  <a:schemeClr val="hlink"/>
                </a:solidFill>
                <a:latin typeface="Times New Roman" pitchFamily="18" charset="0"/>
              </a:rPr>
              <a:t>7.</a:t>
            </a:r>
            <a:r>
              <a:rPr lang="en-US" sz="2800" i="1">
                <a:latin typeface="Times New Roman" pitchFamily="18" charset="0"/>
              </a:rPr>
              <a:t> Now the server responds with 150 and opens the data</a:t>
            </a:r>
            <a:br>
              <a:rPr lang="en-US" sz="2800" i="1">
                <a:latin typeface="Times New Roman" pitchFamily="18" charset="0"/>
              </a:rPr>
            </a:br>
            <a:r>
              <a:rPr lang="en-US" sz="2800" i="1">
                <a:latin typeface="Times New Roman" pitchFamily="18" charset="0"/>
              </a:rPr>
              <a:t>    connection.</a:t>
            </a:r>
          </a:p>
          <a:p>
            <a:r>
              <a:rPr lang="en-US" sz="2800" i="1">
                <a:solidFill>
                  <a:schemeClr val="hlink"/>
                </a:solidFill>
                <a:latin typeface="Times New Roman" pitchFamily="18" charset="0"/>
              </a:rPr>
              <a:t>8.</a:t>
            </a:r>
            <a:r>
              <a:rPr lang="en-US" sz="2800" i="1">
                <a:latin typeface="Times New Roman" pitchFamily="18" charset="0"/>
              </a:rPr>
              <a:t> The server then sends the list of the files or directories</a:t>
            </a:r>
            <a:br>
              <a:rPr lang="en-US" sz="2800" i="1">
                <a:latin typeface="Times New Roman" pitchFamily="18" charset="0"/>
              </a:rPr>
            </a:br>
            <a:r>
              <a:rPr lang="en-US" sz="2800" i="1">
                <a:latin typeface="Times New Roman" pitchFamily="18" charset="0"/>
              </a:rPr>
              <a:t>    on the data connection.</a:t>
            </a:r>
          </a:p>
        </p:txBody>
      </p:sp>
      <p:sp>
        <p:nvSpPr>
          <p:cNvPr id="949258" name="Text Box 10"/>
          <p:cNvSpPr txBox="1">
            <a:spLocks noChangeArrowheads="1"/>
          </p:cNvSpPr>
          <p:nvPr/>
        </p:nvSpPr>
        <p:spPr bwMode="auto">
          <a:xfrm>
            <a:off x="1068388" y="-46038"/>
            <a:ext cx="4529137" cy="579438"/>
          </a:xfrm>
          <a:prstGeom prst="rect">
            <a:avLst/>
          </a:prstGeom>
          <a:noFill/>
          <a:ln w="9525">
            <a:noFill/>
            <a:miter lim="800000"/>
            <a:headEnd/>
            <a:tailEnd/>
          </a:ln>
          <a:effectLst/>
        </p:spPr>
        <p:txBody>
          <a:bodyPr wrap="none">
            <a:spAutoFit/>
          </a:bodyPr>
          <a:lstStyle/>
          <a:p>
            <a:r>
              <a:rPr lang="en-US" i="1">
                <a:solidFill>
                  <a:schemeClr val="hlink"/>
                </a:solidFill>
                <a:latin typeface="Times New Roman" pitchFamily="18" charset="0"/>
              </a:rPr>
              <a:t>Example 26.4 (continued)</a:t>
            </a:r>
          </a:p>
        </p:txBody>
      </p:sp>
      <p:sp>
        <p:nvSpPr>
          <p:cNvPr id="949259" name="Rectangle 11"/>
          <p:cNvSpPr>
            <a:spLocks noChangeArrowheads="1"/>
          </p:cNvSpPr>
          <p:nvPr/>
        </p:nvSpPr>
        <p:spPr bwMode="auto">
          <a:xfrm>
            <a:off x="228600" y="4648200"/>
            <a:ext cx="8686800" cy="946150"/>
          </a:xfrm>
          <a:prstGeom prst="rect">
            <a:avLst/>
          </a:prstGeom>
          <a:noFill/>
          <a:ln w="9525">
            <a:noFill/>
            <a:miter lim="800000"/>
            <a:headEnd/>
            <a:tailEnd/>
          </a:ln>
          <a:effectLst/>
        </p:spPr>
        <p:txBody>
          <a:bodyPr>
            <a:spAutoFit/>
          </a:bodyPr>
          <a:lstStyle/>
          <a:p>
            <a:r>
              <a:rPr lang="en-US" sz="2800" i="1">
                <a:solidFill>
                  <a:schemeClr val="hlink"/>
                </a:solidFill>
                <a:latin typeface="Times New Roman" pitchFamily="18" charset="0"/>
              </a:rPr>
              <a:t>9.</a:t>
            </a:r>
            <a:r>
              <a:rPr lang="en-US" sz="2800" i="1">
                <a:latin typeface="Times New Roman" pitchFamily="18" charset="0"/>
              </a:rPr>
              <a:t> The client sends a QUIT command.</a:t>
            </a:r>
          </a:p>
          <a:p>
            <a:r>
              <a:rPr lang="en-US" sz="2800" i="1">
                <a:solidFill>
                  <a:schemeClr val="hlink"/>
                </a:solidFill>
                <a:latin typeface="Times New Roman" pitchFamily="18" charset="0"/>
              </a:rPr>
              <a:t>10.</a:t>
            </a:r>
            <a:r>
              <a:rPr lang="en-US" sz="2800" i="1">
                <a:latin typeface="Times New Roman" pitchFamily="18" charset="0"/>
              </a:rPr>
              <a:t> The  server responds with 221.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Line 2"/>
          <p:cNvSpPr>
            <a:spLocks noChangeShapeType="1"/>
          </p:cNvSpPr>
          <p:nvPr/>
        </p:nvSpPr>
        <p:spPr bwMode="auto">
          <a:xfrm>
            <a:off x="152400" y="533400"/>
            <a:ext cx="8763000" cy="0"/>
          </a:xfrm>
          <a:prstGeom prst="line">
            <a:avLst/>
          </a:prstGeom>
          <a:noFill/>
          <a:ln w="76200">
            <a:solidFill>
              <a:schemeClr val="hlink"/>
            </a:solidFill>
            <a:round/>
            <a:headEnd/>
            <a:tailEnd/>
          </a:ln>
          <a:effectLst/>
        </p:spPr>
        <p:txBody>
          <a:bodyPr/>
          <a:lstStyle/>
          <a:p>
            <a:endParaRPr lang="en-US"/>
          </a:p>
        </p:txBody>
      </p:sp>
      <p:sp>
        <p:nvSpPr>
          <p:cNvPr id="87142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p:spPr>
        <p:txBody>
          <a:bodyPr/>
          <a:lstStyle/>
          <a:p>
            <a:endParaRPr lang="en-US"/>
          </a:p>
        </p:txBody>
      </p:sp>
      <p:sp>
        <p:nvSpPr>
          <p:cNvPr id="871428" name="Text Box 4"/>
          <p:cNvSpPr txBox="1">
            <a:spLocks noChangeArrowheads="1"/>
          </p:cNvSpPr>
          <p:nvPr/>
        </p:nvSpPr>
        <p:spPr bwMode="auto">
          <a:xfrm>
            <a:off x="304800" y="762000"/>
            <a:ext cx="1111202"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Domains</a:t>
            </a:r>
            <a:endParaRPr lang="en-US" sz="2000" i="1" dirty="0">
              <a:latin typeface="Times New Roman" pitchFamily="18" charset="0"/>
            </a:endParaRPr>
          </a:p>
        </p:txBody>
      </p:sp>
      <p:sp>
        <p:nvSpPr>
          <p:cNvPr id="87142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1430" name="Picture 6"/>
          <p:cNvPicPr>
            <a:picLocks noChangeAspect="1" noChangeArrowheads="1"/>
          </p:cNvPicPr>
          <p:nvPr/>
        </p:nvPicPr>
        <p:blipFill>
          <a:blip r:embed="rId3" cstate="print"/>
          <a:srcRect/>
          <a:stretch>
            <a:fillRect/>
          </a:stretch>
        </p:blipFill>
        <p:spPr bwMode="auto">
          <a:xfrm>
            <a:off x="1700213" y="1676400"/>
            <a:ext cx="6453187"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9322" name="Text Box 10"/>
          <p:cNvSpPr txBox="1">
            <a:spLocks noChangeArrowheads="1"/>
          </p:cNvSpPr>
          <p:nvPr/>
        </p:nvSpPr>
        <p:spPr bwMode="auto">
          <a:xfrm>
            <a:off x="1068388" y="-76200"/>
            <a:ext cx="992579" cy="369332"/>
          </a:xfrm>
          <a:prstGeom prst="rect">
            <a:avLst/>
          </a:prstGeom>
          <a:noFill/>
          <a:ln w="9525">
            <a:noFill/>
            <a:miter lim="800000"/>
            <a:headEnd/>
            <a:tailEnd/>
          </a:ln>
          <a:effectLst/>
        </p:spPr>
        <p:txBody>
          <a:bodyPr wrap="none">
            <a:spAutoFit/>
          </a:bodyPr>
          <a:lstStyle/>
          <a:p>
            <a:r>
              <a:rPr lang="en-US" i="1" dirty="0" smtClean="0">
                <a:solidFill>
                  <a:schemeClr val="hlink"/>
                </a:solidFill>
                <a:latin typeface="Times New Roman" pitchFamily="18" charset="0"/>
              </a:rPr>
              <a:t>Example</a:t>
            </a:r>
            <a:endParaRPr lang="en-US" i="1" dirty="0">
              <a:solidFill>
                <a:schemeClr val="hlink"/>
              </a:solidFill>
              <a:latin typeface="Times New Roman" pitchFamily="18" charset="0"/>
            </a:endParaRPr>
          </a:p>
        </p:txBody>
      </p:sp>
      <p:pic>
        <p:nvPicPr>
          <p:cNvPr id="909323" name="Picture 11"/>
          <p:cNvPicPr>
            <a:picLocks noChangeAspect="1" noChangeArrowheads="1"/>
          </p:cNvPicPr>
          <p:nvPr/>
        </p:nvPicPr>
        <p:blipFill>
          <a:blip r:embed="rId3" cstate="print"/>
          <a:srcRect/>
          <a:stretch>
            <a:fillRect/>
          </a:stretch>
        </p:blipFill>
        <p:spPr bwMode="auto">
          <a:xfrm>
            <a:off x="292100" y="1255713"/>
            <a:ext cx="8558213" cy="49164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1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1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1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1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1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2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04201" name="Rectangle 9"/>
          <p:cNvSpPr>
            <a:spLocks noChangeArrowheads="1"/>
          </p:cNvSpPr>
          <p:nvPr/>
        </p:nvSpPr>
        <p:spPr bwMode="auto">
          <a:xfrm>
            <a:off x="228600" y="1143000"/>
            <a:ext cx="8686800" cy="946150"/>
          </a:xfrm>
          <a:prstGeom prst="rect">
            <a:avLst/>
          </a:prstGeom>
          <a:noFill/>
          <a:ln w="9525">
            <a:noFill/>
            <a:miter lim="800000"/>
            <a:headEnd/>
            <a:tailEnd/>
          </a:ln>
          <a:effectLst/>
        </p:spPr>
        <p:txBody>
          <a:bodyPr>
            <a:spAutoFit/>
          </a:bodyPr>
          <a:lstStyle/>
          <a:p>
            <a:r>
              <a:rPr lang="en-US" sz="2800" i="1">
                <a:latin typeface="Times New Roman" pitchFamily="18" charset="0"/>
              </a:rPr>
              <a:t>We show an example of anonymous FTP. We assume that some public data are available at internic.net.</a:t>
            </a:r>
          </a:p>
        </p:txBody>
      </p:sp>
      <p:sp>
        <p:nvSpPr>
          <p:cNvPr id="904203" name="Text Box 11"/>
          <p:cNvSpPr txBox="1">
            <a:spLocks noChangeArrowheads="1"/>
          </p:cNvSpPr>
          <p:nvPr/>
        </p:nvSpPr>
        <p:spPr bwMode="auto">
          <a:xfrm>
            <a:off x="1068388" y="30163"/>
            <a:ext cx="992579" cy="369332"/>
          </a:xfrm>
          <a:prstGeom prst="rect">
            <a:avLst/>
          </a:prstGeom>
          <a:noFill/>
          <a:ln w="9525">
            <a:noFill/>
            <a:miter lim="800000"/>
            <a:headEnd/>
            <a:tailEnd/>
          </a:ln>
          <a:effectLst/>
        </p:spPr>
        <p:txBody>
          <a:bodyPr wrap="none">
            <a:spAutoFit/>
          </a:bodyPr>
          <a:lstStyle/>
          <a:p>
            <a:r>
              <a:rPr lang="en-US" i="1" dirty="0" smtClean="0">
                <a:solidFill>
                  <a:schemeClr val="hlink"/>
                </a:solidFill>
                <a:latin typeface="Times New Roman" pitchFamily="18" charset="0"/>
              </a:rPr>
              <a:t>Example</a:t>
            </a:r>
            <a:endParaRPr lang="en-US" i="1" dirty="0">
              <a:solidFill>
                <a:schemeClr val="hlink"/>
              </a:solidFill>
              <a:latin typeface="Times New Roman" pitchFamily="18" charset="0"/>
            </a:endParaRPr>
          </a:p>
        </p:txBody>
      </p:sp>
      <p:pic>
        <p:nvPicPr>
          <p:cNvPr id="904204" name="Picture 12"/>
          <p:cNvPicPr>
            <a:picLocks noChangeAspect="1" noChangeArrowheads="1"/>
          </p:cNvPicPr>
          <p:nvPr/>
        </p:nvPicPr>
        <p:blipFill>
          <a:blip r:embed="rId3" cstate="print"/>
          <a:srcRect/>
          <a:stretch>
            <a:fillRect/>
          </a:stretch>
        </p:blipFill>
        <p:spPr bwMode="auto">
          <a:xfrm>
            <a:off x="379413" y="3001963"/>
            <a:ext cx="8307387" cy="1917700"/>
          </a:xfrm>
          <a:prstGeom prst="rect">
            <a:avLst/>
          </a:prstGeom>
          <a:noFill/>
          <a:ln w="57150" cmpd="thickThin">
            <a:solidFill>
              <a:schemeClr val="folHlink"/>
            </a:solidFill>
            <a:miter lim="800000"/>
            <a:headEnd/>
            <a:tailEnd/>
          </a:ln>
          <a:effectLst/>
        </p:spPr>
      </p:pic>
      <p:sp>
        <p:nvSpPr>
          <p:cNvPr id="904205" name="Rectangle 13"/>
          <p:cNvSpPr>
            <a:spLocks noChangeArrowheads="1"/>
          </p:cNvSpPr>
          <p:nvPr/>
        </p:nvSpPr>
        <p:spPr bwMode="auto">
          <a:xfrm>
            <a:off x="228600" y="1143000"/>
            <a:ext cx="8686800" cy="946150"/>
          </a:xfrm>
          <a:prstGeom prst="rect">
            <a:avLst/>
          </a:prstGeom>
          <a:noFill/>
          <a:ln w="9525">
            <a:noFill/>
            <a:miter lim="800000"/>
            <a:headEnd/>
            <a:tailEnd/>
          </a:ln>
          <a:effectLst/>
        </p:spPr>
        <p:txBody>
          <a:bodyPr>
            <a:spAutoFit/>
          </a:bodyPr>
          <a:lstStyle/>
          <a:p>
            <a:r>
              <a:rPr lang="en-US" sz="2800" i="1">
                <a:latin typeface="Times New Roman" pitchFamily="18" charset="0"/>
              </a:rPr>
              <a:t>We show an example of anonymous FTP. We assume that some public data are available at internic.net.</a:t>
            </a:r>
          </a:p>
        </p:txBody>
      </p:sp>
      <p:sp>
        <p:nvSpPr>
          <p:cNvPr id="904206" name="Text Box 14"/>
          <p:cNvSpPr txBox="1">
            <a:spLocks noChangeArrowheads="1"/>
          </p:cNvSpPr>
          <p:nvPr/>
        </p:nvSpPr>
        <p:spPr bwMode="auto">
          <a:xfrm>
            <a:off x="4572000" y="4953000"/>
            <a:ext cx="4078288" cy="579438"/>
          </a:xfrm>
          <a:prstGeom prst="rect">
            <a:avLst/>
          </a:prstGeom>
          <a:noFill/>
          <a:ln w="9525">
            <a:noFill/>
            <a:miter lim="800000"/>
            <a:headEnd/>
            <a:tailEnd/>
          </a:ln>
          <a:effectLst/>
        </p:spPr>
        <p:txBody>
          <a:bodyPr wrap="none">
            <a:spAutoFit/>
          </a:bodyPr>
          <a:lstStyle/>
          <a:p>
            <a:r>
              <a:rPr lang="en-US" i="1">
                <a:solidFill>
                  <a:schemeClr val="hlink"/>
                </a:solidFill>
                <a:latin typeface="Times New Roman" pitchFamily="18" charset="0"/>
              </a:rPr>
              <a:t>continued on next slide</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7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7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7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7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7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8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a:latin typeface="Tahoma" pitchFamily="34" charset="0"/>
            </a:endParaRPr>
          </a:p>
        </p:txBody>
      </p:sp>
      <p:sp>
        <p:nvSpPr>
          <p:cNvPr id="950282" name="Text Box 10"/>
          <p:cNvSpPr txBox="1">
            <a:spLocks noChangeArrowheads="1"/>
          </p:cNvSpPr>
          <p:nvPr/>
        </p:nvSpPr>
        <p:spPr bwMode="auto">
          <a:xfrm>
            <a:off x="1068388" y="30163"/>
            <a:ext cx="2114681" cy="369332"/>
          </a:xfrm>
          <a:prstGeom prst="rect">
            <a:avLst/>
          </a:prstGeom>
          <a:noFill/>
          <a:ln w="9525">
            <a:noFill/>
            <a:miter lim="800000"/>
            <a:headEnd/>
            <a:tailEnd/>
          </a:ln>
          <a:effectLst/>
        </p:spPr>
        <p:txBody>
          <a:bodyPr wrap="none">
            <a:spAutoFit/>
          </a:bodyPr>
          <a:lstStyle/>
          <a:p>
            <a:r>
              <a:rPr lang="en-US" i="1" dirty="0">
                <a:solidFill>
                  <a:schemeClr val="hlink"/>
                </a:solidFill>
                <a:latin typeface="Times New Roman" pitchFamily="18" charset="0"/>
              </a:rPr>
              <a:t>Example </a:t>
            </a:r>
            <a:r>
              <a:rPr lang="en-US" i="1" dirty="0" smtClean="0">
                <a:solidFill>
                  <a:schemeClr val="hlink"/>
                </a:solidFill>
                <a:latin typeface="Times New Roman" pitchFamily="18" charset="0"/>
              </a:rPr>
              <a:t>(</a:t>
            </a:r>
            <a:r>
              <a:rPr lang="en-US" i="1" dirty="0">
                <a:solidFill>
                  <a:schemeClr val="hlink"/>
                </a:solidFill>
                <a:latin typeface="Times New Roman" pitchFamily="18" charset="0"/>
              </a:rPr>
              <a:t>continued)</a:t>
            </a:r>
          </a:p>
        </p:txBody>
      </p:sp>
      <p:pic>
        <p:nvPicPr>
          <p:cNvPr id="950286" name="Picture 14"/>
          <p:cNvPicPr>
            <a:picLocks noChangeAspect="1" noChangeArrowheads="1"/>
          </p:cNvPicPr>
          <p:nvPr/>
        </p:nvPicPr>
        <p:blipFill>
          <a:blip r:embed="rId3" cstate="print"/>
          <a:srcRect/>
          <a:stretch>
            <a:fillRect/>
          </a:stretch>
        </p:blipFill>
        <p:spPr bwMode="auto">
          <a:xfrm>
            <a:off x="130175" y="1327150"/>
            <a:ext cx="8556625" cy="4203700"/>
          </a:xfrm>
          <a:prstGeom prst="rect">
            <a:avLst/>
          </a:prstGeom>
          <a:noFill/>
          <a:ln w="57150" cmpd="thickThin">
            <a:solidFill>
              <a:schemeClr val="folHlink"/>
            </a:solid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8115" name="Text Box 3"/>
          <p:cNvSpPr txBox="1">
            <a:spLocks noChangeArrowheads="1"/>
          </p:cNvSpPr>
          <p:nvPr/>
        </p:nvSpPr>
        <p:spPr bwMode="auto">
          <a:xfrm>
            <a:off x="228600" y="406400"/>
            <a:ext cx="3645229" cy="369332"/>
          </a:xfrm>
          <a:prstGeom prst="rect">
            <a:avLst/>
          </a:prstGeom>
          <a:noFill/>
          <a:ln w="9525">
            <a:noFill/>
            <a:miter lim="800000"/>
            <a:headEnd/>
            <a:tailEnd/>
          </a:ln>
          <a:effectLst/>
        </p:spPr>
        <p:txBody>
          <a:bodyPr wrap="none">
            <a:spAutoFit/>
          </a:bodyPr>
          <a:lstStyle/>
          <a:p>
            <a:r>
              <a:rPr lang="en-US" dirty="0" smtClean="0">
                <a:effectLst>
                  <a:outerShdw blurRad="38100" dist="38100" dir="2700000" algn="tl">
                    <a:srgbClr val="C0C0C0"/>
                  </a:outerShdw>
                </a:effectLst>
                <a:latin typeface="Times" pitchFamily="18" charset="0"/>
              </a:rPr>
              <a:t>DISTRIBUTION </a:t>
            </a:r>
            <a:r>
              <a:rPr lang="en-US" dirty="0">
                <a:effectLst>
                  <a:outerShdw blurRad="38100" dist="38100" dir="2700000" algn="tl">
                    <a:srgbClr val="C0C0C0"/>
                  </a:outerShdw>
                </a:effectLst>
                <a:latin typeface="Times" pitchFamily="18" charset="0"/>
              </a:rPr>
              <a:t>OF NAME SPACE</a:t>
            </a:r>
          </a:p>
        </p:txBody>
      </p:sp>
      <p:sp>
        <p:nvSpPr>
          <p:cNvPr id="85811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pitchFamily="18" charset="0"/>
            </a:endParaRPr>
          </a:p>
        </p:txBody>
      </p:sp>
      <p:sp>
        <p:nvSpPr>
          <p:cNvPr id="858117" name="Rectangle 5"/>
          <p:cNvSpPr>
            <a:spLocks noChangeArrowheads="1"/>
          </p:cNvSpPr>
          <p:nvPr/>
        </p:nvSpPr>
        <p:spPr bwMode="auto">
          <a:xfrm>
            <a:off x="228600" y="1430338"/>
            <a:ext cx="8229600" cy="2227262"/>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The information contained in the domain name space must be stored. However, it is very inefficient and also unreliable to have just one computer store such a huge amount of information. In this section, we discuss the distribution of the domain name space. </a:t>
            </a:r>
          </a:p>
        </p:txBody>
      </p:sp>
      <p:sp>
        <p:nvSpPr>
          <p:cNvPr id="858118" name="Rectangle 6"/>
          <p:cNvSpPr>
            <a:spLocks noChangeArrowheads="1"/>
          </p:cNvSpPr>
          <p:nvPr/>
        </p:nvSpPr>
        <p:spPr bwMode="auto">
          <a:xfrm>
            <a:off x="152400" y="4679950"/>
            <a:ext cx="6705600" cy="155257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Hierarchy of Name Servers</a:t>
            </a:r>
          </a:p>
          <a:p>
            <a:pPr>
              <a:buClr>
                <a:schemeClr val="tx1"/>
              </a:buClr>
              <a:buSzPct val="117000"/>
              <a:buFont typeface="Wingdings" pitchFamily="2" charset="2"/>
              <a:buNone/>
            </a:pPr>
            <a:r>
              <a:rPr lang="fr-FR" sz="2400">
                <a:solidFill>
                  <a:srgbClr val="0033CC"/>
                </a:solidFill>
                <a:latin typeface="Times New Roman" pitchFamily="18" charset="0"/>
              </a:rPr>
              <a:t>Zone</a:t>
            </a:r>
            <a:br>
              <a:rPr lang="fr-FR" sz="2400">
                <a:solidFill>
                  <a:srgbClr val="0033CC"/>
                </a:solidFill>
                <a:latin typeface="Times New Roman" pitchFamily="18" charset="0"/>
              </a:rPr>
            </a:br>
            <a:r>
              <a:rPr lang="fr-FR" sz="2400">
                <a:solidFill>
                  <a:srgbClr val="0033CC"/>
                </a:solidFill>
                <a:latin typeface="Times New Roman" pitchFamily="18" charset="0"/>
              </a:rPr>
              <a:t>Root Server</a:t>
            </a:r>
            <a:br>
              <a:rPr lang="fr-FR" sz="2400">
                <a:solidFill>
                  <a:srgbClr val="0033CC"/>
                </a:solidFill>
                <a:latin typeface="Times New Roman" pitchFamily="18" charset="0"/>
              </a:rPr>
            </a:br>
            <a:r>
              <a:rPr lang="en-US" sz="2400">
                <a:solidFill>
                  <a:srgbClr val="0033CC"/>
                </a:solidFill>
                <a:latin typeface="Times New Roman" pitchFamily="18" charset="0"/>
              </a:rPr>
              <a:t>Primary and Secondary Servers</a:t>
            </a:r>
          </a:p>
        </p:txBody>
      </p:sp>
      <p:sp>
        <p:nvSpPr>
          <p:cNvPr id="858119"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2914</TotalTime>
  <Words>1529</Words>
  <Application>Microsoft Macintosh PowerPoint</Application>
  <PresentationFormat>On-screen Show (4:3)</PresentationFormat>
  <Paragraphs>252</Paragraphs>
  <Slides>82</Slides>
  <Notes>81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Tahoma</vt:lpstr>
      <vt:lpstr>Times</vt:lpstr>
      <vt:lpstr>Times New Roman</vt:lpstr>
      <vt:lpstr>Arial</vt:lpstr>
      <vt:lpstr>Calibri</vt:lpstr>
      <vt:lpstr>Wingdings</vt:lpstr>
      <vt:lpstr>Office Theme</vt:lpstr>
      <vt:lpstr>CSE/T/324A Computer Networks Topic 11- Application Layer DNS, Remote login, e-mail, FTP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Communication Lecture 1- Introduction</dc:title>
  <dc:creator>sarbani</dc:creator>
  <cp:lastModifiedBy>Microsoft Office User</cp:lastModifiedBy>
  <cp:revision>306</cp:revision>
  <dcterms:created xsi:type="dcterms:W3CDTF">2006-08-16T00:00:00Z</dcterms:created>
  <dcterms:modified xsi:type="dcterms:W3CDTF">2020-12-14T04:20:43Z</dcterms:modified>
</cp:coreProperties>
</file>